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45"/>
  </p:notesMasterIdLst>
  <p:sldIdLst>
    <p:sldId id="307" r:id="rId3"/>
    <p:sldId id="298" r:id="rId4"/>
    <p:sldId id="306" r:id="rId5"/>
    <p:sldId id="257" r:id="rId6"/>
    <p:sldId id="258" r:id="rId7"/>
    <p:sldId id="259" r:id="rId8"/>
    <p:sldId id="305" r:id="rId9"/>
    <p:sldId id="293" r:id="rId10"/>
    <p:sldId id="300" r:id="rId11"/>
    <p:sldId id="260" r:id="rId12"/>
    <p:sldId id="261" r:id="rId13"/>
    <p:sldId id="262" r:id="rId14"/>
    <p:sldId id="301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302" r:id="rId29"/>
    <p:sldId id="294" r:id="rId30"/>
    <p:sldId id="295" r:id="rId31"/>
    <p:sldId id="286" r:id="rId32"/>
    <p:sldId id="287" r:id="rId33"/>
    <p:sldId id="288" r:id="rId34"/>
    <p:sldId id="289" r:id="rId35"/>
    <p:sldId id="290" r:id="rId36"/>
    <p:sldId id="280" r:id="rId37"/>
    <p:sldId id="281" r:id="rId38"/>
    <p:sldId id="303" r:id="rId39"/>
    <p:sldId id="282" r:id="rId40"/>
    <p:sldId id="283" r:id="rId41"/>
    <p:sldId id="284" r:id="rId42"/>
    <p:sldId id="297" r:id="rId43"/>
    <p:sldId id="304" r:id="rId44"/>
  </p:sldIdLst>
  <p:sldSz cx="9144000" cy="5715000" type="screen16x10"/>
  <p:notesSz cx="7315200" cy="9601200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entury Gothic" panose="020B0502020202020204" pitchFamily="3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jf+fyahW0b1enn51eAjf58F7ia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1" d="100"/>
          <a:sy n="131" d="100"/>
        </p:scale>
        <p:origin x="426" y="126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4.fntdata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3.fntdata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6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77875" y="720725"/>
            <a:ext cx="575945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21372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20725"/>
            <a:ext cx="575945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4422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20725"/>
            <a:ext cx="575945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p1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0176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20725"/>
            <a:ext cx="575945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p1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9308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20725"/>
            <a:ext cx="575945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1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p18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3733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20725"/>
            <a:ext cx="575945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1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p1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0850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20725"/>
            <a:ext cx="575945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2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p2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3605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20725"/>
            <a:ext cx="575945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2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p2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4040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20725"/>
            <a:ext cx="575945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5" name="Google Shape;275;p2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0646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20725"/>
            <a:ext cx="575945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2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p2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47662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20725"/>
            <a:ext cx="575945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2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" name="Google Shape;290;p2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079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20725"/>
            <a:ext cx="575945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2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p25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2596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20725"/>
            <a:ext cx="575945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7" name="Google Shape;177;p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an outline – give learner’s a birds eye view of your talk and how it will unfold </a:t>
            </a:r>
            <a:endParaRPr/>
          </a:p>
        </p:txBody>
      </p:sp>
      <p:sp>
        <p:nvSpPr>
          <p:cNvPr id="178" name="Google Shape;178;p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25438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20725"/>
            <a:ext cx="575945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2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p2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33601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20725"/>
            <a:ext cx="575945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2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p2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66894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20725"/>
            <a:ext cx="575945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2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8" name="Google Shape;318;p28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64356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20725"/>
            <a:ext cx="575945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7" name="Google Shape;177;p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an outline – give learner’s a birds eye view of your talk and how it will unfold </a:t>
            </a:r>
            <a:endParaRPr/>
          </a:p>
        </p:txBody>
      </p:sp>
      <p:sp>
        <p:nvSpPr>
          <p:cNvPr id="178" name="Google Shape;178;p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73596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20725"/>
            <a:ext cx="575945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15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6442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20725"/>
            <a:ext cx="575945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15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14685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20725"/>
            <a:ext cx="575945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15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65946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20725"/>
            <a:ext cx="575945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15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53502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20725"/>
            <a:ext cx="575945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15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37451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96b3bb6ad0_1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20725"/>
            <a:ext cx="575945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g96b3bb6ad0_1_23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g96b3bb6ad0_1_23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3513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20725"/>
            <a:ext cx="575945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9319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96b3bb6ad0_1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20725"/>
            <a:ext cx="575945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g96b3bb6ad0_1_24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g96b3bb6ad0_1_24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061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96b3bb6ad0_1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20725"/>
            <a:ext cx="575945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g96b3bb6ad0_1_24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g96b3bb6ad0_1_248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20358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96b3bb6ad0_1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20725"/>
            <a:ext cx="575945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g96b3bb6ad0_1_25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g96b3bb6ad0_1_25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36844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96b3bb6ad0_1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20725"/>
            <a:ext cx="575945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12" name="Google Shape;412;g96b3bb6ad0_1_26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an outline – give learner’s a birds eye view of your talk and how it will unfold </a:t>
            </a:r>
            <a:endParaRPr/>
          </a:p>
        </p:txBody>
      </p:sp>
      <p:sp>
        <p:nvSpPr>
          <p:cNvPr id="413" name="Google Shape;413;g96b3bb6ad0_1_26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09057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96b3bb6ad0_1_11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g96b3bb6ad0_1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20725"/>
            <a:ext cx="575945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5024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20725"/>
            <a:ext cx="575945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p8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965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20725"/>
            <a:ext cx="575945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7" name="Google Shape;177;p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an outline – give learner’s a birds eye view of your talk and how it will unfold </a:t>
            </a:r>
            <a:endParaRPr/>
          </a:p>
        </p:txBody>
      </p:sp>
      <p:sp>
        <p:nvSpPr>
          <p:cNvPr id="178" name="Google Shape;178;p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967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20725"/>
            <a:ext cx="575945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1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 b="1"/>
              <a:t>Criterion A: stressor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/>
              <a:t>The person was exposed to: death, threatened death, actual or threatened serious injury, or actual or threatened sexual violence, as follows: (one required)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/>
              <a:t>Direct exposure.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/>
              <a:t>Witnessing, in person.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/>
              <a:t>Indirectly, by learning that a close relative or close friend was exposed to trauma. If the event involved actual or threatened death, it must have been violent or accidental.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/>
              <a:t>Repeated or extreme indirect exposure to aversive details of the event(s), usually in the course of professional duties (e.g., first responders, collecting body parts; professionals repeatedly exposed to details of child abuse). This does not include indirect non-professional exposure through electronic media, television, movies, or pictures.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 b="1"/>
              <a:t>Criterion B: intrusion symptoms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/>
              <a:t>The traumatic event is persistently re-experienced in the following way(s): (one required)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/>
              <a:t>Recurrent, involuntary, and intrusive memories. Note: Children older than six may express this symptom in repetitive play.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/>
              <a:t>Traumatic nightmares. Note: Children may have frightening dreams without content related to the trauma(s).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/>
              <a:t>Dissociative reactions (e.g., flashbacks) which may occur on a continuum from brief episodes to complete loss of consciousness. Note: Children may reenact the event in play.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/>
              <a:t>Intense or prolonged distress after exposure to traumatic reminders.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/>
              <a:t>Marked physiologic reactivity after exposure to trauma-related stimuli.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 b="1"/>
              <a:t>Criterion C: avoidance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/>
              <a:t>Persistent effortful avoidance of distressing trauma-related stimuli after the event: (one required)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/>
              <a:t>Trauma-related thoughts or feelings.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/>
              <a:t>Trauma-related external reminders (e.g., people, places, conversations, activities, objects, or situations).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 b="1"/>
              <a:t>Criterion D: negative alterations in cognitions and mood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/>
              <a:t>Negative alterations in cognitions and mood that began or worsened after the traumatic event: (two required)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/>
              <a:t>Inability to recall key features of the traumatic event (usually dissociative amnesia; not due to head injury, alcohol, or drugs).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/>
              <a:t>Persistent (and often distorted) negative beliefs and expectations about oneself or the world (e.g., "I am bad," "The world is completely dangerous").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/>
              <a:t>Persistent distorted blame of self or others for causing the traumatic event or for resulting consequences.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/>
              <a:t>Persistent negative trauma-related emotions (e.g., fear, horror, anger, guilt, or shame).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/>
              <a:t>Markedly diminished interest in (pre-traumatic) significant activities.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/>
              <a:t>Feeling alienated from others (e.g., detachment or estrangement).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/>
              <a:t>Constricted affect: persistent inability to experience positive emotions.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 b="1"/>
              <a:t>Criterion E: alterations in arousal and reactivity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/>
              <a:t>Trauma-related alterations in arousal and reactivity that began or worsened after the traumatic event: (two required)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/>
              <a:t>Irritable or aggressive behavior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/>
              <a:t>Self-destructive or reckless behavior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/>
              <a:t>Hypervigilance</a:t>
            </a:r>
            <a:endParaRPr sz="1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/>
              <a:t>Exaggerated startle response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/>
              <a:t>Problems in concentration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/>
              <a:t>Sleep disturbance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 b="1"/>
              <a:t>Criterion F: duration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/>
              <a:t>Persistence of symptoms (in Criteria B, C, D, and E) for more than one month.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 b="1"/>
              <a:t>Criterion G: functional significance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/>
              <a:t>Significant symptom-related distress or functional impairment (e.g., social, occupational).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 b="1"/>
              <a:t>Criterion H: exclusion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/>
              <a:t>Disturbance is not due to medication, substance use, or other illness.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 b="1"/>
              <a:t>Specify if: With dissociative symptoms.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/>
              <a:t>In addition to meeting criteria for diagnosis, an individual experiences high levels of either of the following in reaction to trauma-related stimuli: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/>
              <a:t>Depersonalization: experience of being an outside observer of or detached from oneself (e.g., feeling as if "this is not happening to me" or one were in a dream).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/>
              <a:t>Derealization: experience of unreality, distance, or distortion (e.g., "things are not real").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 b="1"/>
              <a:t>Specify if: With delayed expression.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/>
              <a:t>Full diagnosis is not met until at least six months after the trauma(s), although onset of symptoms may occur immediately.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p1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1942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20725"/>
            <a:ext cx="575945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1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p1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3204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20725"/>
            <a:ext cx="575945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1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5147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20725"/>
            <a:ext cx="575945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7" name="Google Shape;177;p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an outline – give learner’s a birds eye view of your talk and how it will unfold </a:t>
            </a:r>
            <a:endParaRPr/>
          </a:p>
        </p:txBody>
      </p:sp>
      <p:sp>
        <p:nvSpPr>
          <p:cNvPr id="178" name="Google Shape;178;p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4108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4"/>
          <p:cNvSpPr txBox="1">
            <a:spLocks noGrp="1"/>
          </p:cNvSpPr>
          <p:nvPr>
            <p:ph type="title"/>
          </p:nvPr>
        </p:nvSpPr>
        <p:spPr>
          <a:xfrm>
            <a:off x="457200" y="228866"/>
            <a:ext cx="8229600" cy="95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4"/>
          <p:cNvSpPr txBox="1"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34"/>
          <p:cNvSpPr txBox="1">
            <a:spLocks noGrp="1"/>
          </p:cNvSpPr>
          <p:nvPr>
            <p:ph type="ftr" idx="11"/>
          </p:nvPr>
        </p:nvSpPr>
        <p:spPr>
          <a:xfrm>
            <a:off x="7315200" y="5295901"/>
            <a:ext cx="1371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4"/>
          <p:cNvSpPr txBox="1">
            <a:spLocks noGrp="1"/>
          </p:cNvSpPr>
          <p:nvPr>
            <p:ph type="sldNum" idx="12"/>
          </p:nvPr>
        </p:nvSpPr>
        <p:spPr>
          <a:xfrm>
            <a:off x="8686800" y="5295901"/>
            <a:ext cx="381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9" name="Google Shape;19;p34"/>
          <p:cNvCxnSpPr/>
          <p:nvPr/>
        </p:nvCxnSpPr>
        <p:spPr>
          <a:xfrm>
            <a:off x="457200" y="1181100"/>
            <a:ext cx="8229600" cy="0"/>
          </a:xfrm>
          <a:prstGeom prst="straightConnector1">
            <a:avLst/>
          </a:prstGeom>
          <a:noFill/>
          <a:ln w="12700" cap="flat" cmpd="sng">
            <a:solidFill>
              <a:srgbClr val="5D267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B9223DA3-E30F-443E-9516-FADC8738E5ED}" type="datetimeFigureOut">
              <a:rPr lang="en-US" smtClean="0"/>
              <a:t>2023/09/25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46341-7748-4A8A-806F-ECAAF5DCB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9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g96b3bb6ad0_1_1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-1375691" y="1451890"/>
            <a:ext cx="5715000" cy="2811218"/>
          </a:xfrm>
          <a:prstGeom prst="rect">
            <a:avLst/>
          </a:prstGeom>
          <a:noFill/>
          <a:ln>
            <a:noFill/>
          </a:ln>
          <a:effectLst>
            <a:reflection endPos="0" fadeDir="5400012" sy="-100000" algn="bl" rotWithShape="0"/>
          </a:effectLst>
        </p:spPr>
      </p:pic>
      <p:sp>
        <p:nvSpPr>
          <p:cNvPr id="95" name="Google Shape;95;g96b3bb6ad0_1_158"/>
          <p:cNvSpPr txBox="1">
            <a:spLocks noGrp="1"/>
          </p:cNvSpPr>
          <p:nvPr>
            <p:ph type="ctrTitle"/>
          </p:nvPr>
        </p:nvSpPr>
        <p:spPr>
          <a:xfrm>
            <a:off x="2507317" y="3238502"/>
            <a:ext cx="5791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96b3bb6ad0_1_158"/>
          <p:cNvSpPr txBox="1">
            <a:spLocks noGrp="1"/>
          </p:cNvSpPr>
          <p:nvPr>
            <p:ph type="subTitle" idx="1"/>
          </p:nvPr>
        </p:nvSpPr>
        <p:spPr>
          <a:xfrm>
            <a:off x="2507318" y="3848098"/>
            <a:ext cx="4655400" cy="1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75"/>
              </a:spcBef>
              <a:spcAft>
                <a:spcPts val="0"/>
              </a:spcAft>
              <a:buClr>
                <a:srgbClr val="A5A5A5"/>
              </a:buClr>
              <a:buSzPts val="1800"/>
              <a:buNone/>
              <a:defRPr sz="1800" cap="none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97" name="Google Shape;97;g96b3bb6ad0_1_158"/>
          <p:cNvCxnSpPr/>
          <p:nvPr/>
        </p:nvCxnSpPr>
        <p:spPr>
          <a:xfrm>
            <a:off x="2590800" y="3848099"/>
            <a:ext cx="6553200" cy="0"/>
          </a:xfrm>
          <a:prstGeom prst="straightConnector1">
            <a:avLst/>
          </a:prstGeom>
          <a:noFill/>
          <a:ln w="12700" cap="flat" cmpd="sng">
            <a:solidFill>
              <a:srgbClr val="5D267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8" name="Google Shape;98;g96b3bb6ad0_1_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1405" y="5146381"/>
            <a:ext cx="764478" cy="36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96b3bb6ad0_1_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0653" y="5144444"/>
            <a:ext cx="782897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96b3bb6ad0_1_1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66516" y="3963275"/>
            <a:ext cx="1654526" cy="1160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6b3bb6ad0_1_166"/>
          <p:cNvSpPr txBox="1">
            <a:spLocks noGrp="1"/>
          </p:cNvSpPr>
          <p:nvPr>
            <p:ph type="title"/>
          </p:nvPr>
        </p:nvSpPr>
        <p:spPr>
          <a:xfrm>
            <a:off x="457200" y="228866"/>
            <a:ext cx="8229600" cy="9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g96b3bb6ad0_1_166"/>
          <p:cNvSpPr txBox="1"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▪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g96b3bb6ad0_1_166"/>
          <p:cNvSpPr txBox="1">
            <a:spLocks noGrp="1"/>
          </p:cNvSpPr>
          <p:nvPr>
            <p:ph type="ftr" idx="11"/>
          </p:nvPr>
        </p:nvSpPr>
        <p:spPr>
          <a:xfrm>
            <a:off x="7315200" y="5295902"/>
            <a:ext cx="13716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96b3bb6ad0_1_166"/>
          <p:cNvSpPr txBox="1">
            <a:spLocks noGrp="1"/>
          </p:cNvSpPr>
          <p:nvPr>
            <p:ph type="sldNum" idx="12"/>
          </p:nvPr>
        </p:nvSpPr>
        <p:spPr>
          <a:xfrm>
            <a:off x="8686800" y="5295902"/>
            <a:ext cx="3810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6" name="Google Shape;106;g96b3bb6ad0_1_166"/>
          <p:cNvCxnSpPr/>
          <p:nvPr/>
        </p:nvCxnSpPr>
        <p:spPr>
          <a:xfrm>
            <a:off x="457200" y="1181100"/>
            <a:ext cx="8229600" cy="0"/>
          </a:xfrm>
          <a:prstGeom prst="straightConnector1">
            <a:avLst/>
          </a:prstGeom>
          <a:noFill/>
          <a:ln w="12700" cap="flat" cmpd="sng">
            <a:solidFill>
              <a:srgbClr val="5D267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6b3bb6ad0_1_172"/>
          <p:cNvSpPr txBox="1">
            <a:spLocks noGrp="1"/>
          </p:cNvSpPr>
          <p:nvPr>
            <p:ph type="title"/>
          </p:nvPr>
        </p:nvSpPr>
        <p:spPr>
          <a:xfrm>
            <a:off x="457205" y="227540"/>
            <a:ext cx="3008400" cy="17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entury Gothic"/>
              <a:buNone/>
              <a:defRPr sz="36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g96b3bb6ad0_1_172"/>
          <p:cNvSpPr txBox="1">
            <a:spLocks noGrp="1"/>
          </p:cNvSpPr>
          <p:nvPr>
            <p:ph type="body" idx="1"/>
          </p:nvPr>
        </p:nvSpPr>
        <p:spPr>
          <a:xfrm>
            <a:off x="3657600" y="227542"/>
            <a:ext cx="5029200" cy="49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Char char="•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▪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0" name="Google Shape;110;g96b3bb6ad0_1_172"/>
          <p:cNvSpPr txBox="1">
            <a:spLocks noGrp="1"/>
          </p:cNvSpPr>
          <p:nvPr>
            <p:ph type="body" idx="2"/>
          </p:nvPr>
        </p:nvSpPr>
        <p:spPr>
          <a:xfrm>
            <a:off x="439983" y="2019300"/>
            <a:ext cx="3008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None/>
              <a:defRPr sz="1400" cap="none">
                <a:solidFill>
                  <a:srgbClr val="A5A5A5"/>
                </a:solidFill>
              </a:defRPr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1" name="Google Shape;111;g96b3bb6ad0_1_172"/>
          <p:cNvSpPr txBox="1">
            <a:spLocks noGrp="1"/>
          </p:cNvSpPr>
          <p:nvPr>
            <p:ph type="ftr" idx="11"/>
          </p:nvPr>
        </p:nvSpPr>
        <p:spPr>
          <a:xfrm>
            <a:off x="7315200" y="5295902"/>
            <a:ext cx="13716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g96b3bb6ad0_1_172"/>
          <p:cNvSpPr txBox="1">
            <a:spLocks noGrp="1"/>
          </p:cNvSpPr>
          <p:nvPr>
            <p:ph type="sldNum" idx="12"/>
          </p:nvPr>
        </p:nvSpPr>
        <p:spPr>
          <a:xfrm>
            <a:off x="8686800" y="5295902"/>
            <a:ext cx="3810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3" name="Google Shape;113;g96b3bb6ad0_1_172"/>
          <p:cNvCxnSpPr/>
          <p:nvPr/>
        </p:nvCxnSpPr>
        <p:spPr>
          <a:xfrm>
            <a:off x="439981" y="1943100"/>
            <a:ext cx="3017400" cy="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4" name="Google Shape;114;g96b3bb6ad0_1_172"/>
          <p:cNvCxnSpPr/>
          <p:nvPr/>
        </p:nvCxnSpPr>
        <p:spPr>
          <a:xfrm rot="10800000">
            <a:off x="3573780" y="0"/>
            <a:ext cx="0" cy="571500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g96b3bb6ad0_1_1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0125" y="94875"/>
            <a:ext cx="7010400" cy="3448426"/>
          </a:xfrm>
          <a:prstGeom prst="rect">
            <a:avLst/>
          </a:prstGeom>
          <a:noFill/>
          <a:ln>
            <a:noFill/>
          </a:ln>
          <a:effectLst>
            <a:reflection stA="60000" endPos="65000" dist="50800" dir="5400000" fadeDir="5400012" sy="-100000" algn="bl" rotWithShape="0"/>
          </a:effectLst>
        </p:spPr>
      </p:pic>
      <p:sp>
        <p:nvSpPr>
          <p:cNvPr id="120" name="Google Shape;120;g96b3bb6ad0_1_183"/>
          <p:cNvSpPr txBox="1">
            <a:spLocks noGrp="1"/>
          </p:cNvSpPr>
          <p:nvPr>
            <p:ph type="title"/>
          </p:nvPr>
        </p:nvSpPr>
        <p:spPr>
          <a:xfrm>
            <a:off x="742950" y="4000500"/>
            <a:ext cx="7772400" cy="11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 b="0" cap="none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96b3bb6ad0_1_183"/>
          <p:cNvSpPr txBox="1">
            <a:spLocks noGrp="1"/>
          </p:cNvSpPr>
          <p:nvPr>
            <p:ph type="body" idx="1"/>
          </p:nvPr>
        </p:nvSpPr>
        <p:spPr>
          <a:xfrm>
            <a:off x="762002" y="3695700"/>
            <a:ext cx="7732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000"/>
              <a:buNone/>
              <a:defRPr sz="2000" cap="none">
                <a:solidFill>
                  <a:srgbClr val="A5A5A5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g96b3bb6ad0_1_183"/>
          <p:cNvSpPr txBox="1">
            <a:spLocks noGrp="1"/>
          </p:cNvSpPr>
          <p:nvPr>
            <p:ph type="ftr" idx="11"/>
          </p:nvPr>
        </p:nvSpPr>
        <p:spPr>
          <a:xfrm>
            <a:off x="7315200" y="5295902"/>
            <a:ext cx="13716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96b3bb6ad0_1_183"/>
          <p:cNvSpPr txBox="1">
            <a:spLocks noGrp="1"/>
          </p:cNvSpPr>
          <p:nvPr>
            <p:ph type="sldNum" idx="12"/>
          </p:nvPr>
        </p:nvSpPr>
        <p:spPr>
          <a:xfrm>
            <a:off x="8686800" y="5295902"/>
            <a:ext cx="3810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4" name="Google Shape;124;g96b3bb6ad0_1_183"/>
          <p:cNvCxnSpPr/>
          <p:nvPr/>
        </p:nvCxnSpPr>
        <p:spPr>
          <a:xfrm>
            <a:off x="0" y="3562150"/>
            <a:ext cx="92202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6b3bb6ad0_1_190"/>
          <p:cNvSpPr txBox="1">
            <a:spLocks noGrp="1"/>
          </p:cNvSpPr>
          <p:nvPr>
            <p:ph type="title"/>
          </p:nvPr>
        </p:nvSpPr>
        <p:spPr>
          <a:xfrm>
            <a:off x="457200" y="228866"/>
            <a:ext cx="8229600" cy="9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96b3bb6ad0_1_190"/>
          <p:cNvSpPr txBox="1">
            <a:spLocks noGrp="1"/>
          </p:cNvSpPr>
          <p:nvPr>
            <p:ph type="body" idx="1"/>
          </p:nvPr>
        </p:nvSpPr>
        <p:spPr>
          <a:xfrm>
            <a:off x="457200" y="1409700"/>
            <a:ext cx="4038600" cy="28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Char char="»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Char char="▪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8" name="Google Shape;128;g96b3bb6ad0_1_190"/>
          <p:cNvSpPr txBox="1">
            <a:spLocks noGrp="1"/>
          </p:cNvSpPr>
          <p:nvPr>
            <p:ph type="body" idx="2"/>
          </p:nvPr>
        </p:nvSpPr>
        <p:spPr>
          <a:xfrm>
            <a:off x="4648200" y="1409700"/>
            <a:ext cx="4038600" cy="28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Char char="»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Char char="▪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9" name="Google Shape;129;g96b3bb6ad0_1_190"/>
          <p:cNvSpPr txBox="1">
            <a:spLocks noGrp="1"/>
          </p:cNvSpPr>
          <p:nvPr>
            <p:ph type="ftr" idx="11"/>
          </p:nvPr>
        </p:nvSpPr>
        <p:spPr>
          <a:xfrm>
            <a:off x="7315200" y="5295902"/>
            <a:ext cx="13716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g96b3bb6ad0_1_190"/>
          <p:cNvSpPr txBox="1">
            <a:spLocks noGrp="1"/>
          </p:cNvSpPr>
          <p:nvPr>
            <p:ph type="sldNum" idx="12"/>
          </p:nvPr>
        </p:nvSpPr>
        <p:spPr>
          <a:xfrm>
            <a:off x="8686800" y="5295902"/>
            <a:ext cx="3810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1" name="Google Shape;131;g96b3bb6ad0_1_190"/>
          <p:cNvCxnSpPr/>
          <p:nvPr/>
        </p:nvCxnSpPr>
        <p:spPr>
          <a:xfrm>
            <a:off x="457200" y="1181100"/>
            <a:ext cx="8229600" cy="0"/>
          </a:xfrm>
          <a:prstGeom prst="straightConnector1">
            <a:avLst/>
          </a:prstGeom>
          <a:noFill/>
          <a:ln w="12700" cap="flat" cmpd="sng">
            <a:solidFill>
              <a:srgbClr val="5D267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6b3bb6ad0_1_197"/>
          <p:cNvSpPr txBox="1"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96b3bb6ad0_1_197"/>
          <p:cNvSpPr txBox="1">
            <a:spLocks noGrp="1"/>
          </p:cNvSpPr>
          <p:nvPr>
            <p:ph type="body" idx="1"/>
          </p:nvPr>
        </p:nvSpPr>
        <p:spPr>
          <a:xfrm>
            <a:off x="457200" y="1279261"/>
            <a:ext cx="40401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sz="2400" b="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5" name="Google Shape;135;g96b3bb6ad0_1_197"/>
          <p:cNvSpPr txBox="1">
            <a:spLocks noGrp="1"/>
          </p:cNvSpPr>
          <p:nvPr>
            <p:ph type="body" idx="2"/>
          </p:nvPr>
        </p:nvSpPr>
        <p:spPr>
          <a:xfrm>
            <a:off x="457200" y="1812396"/>
            <a:ext cx="4040100" cy="3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»"/>
              <a:defRPr sz="24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sz="24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▪"/>
              <a:defRPr sz="2400"/>
            </a:lvl3pPr>
            <a:lvl4pPr marL="1828800" lvl="3" indent="-38100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–"/>
              <a:defRPr sz="2400"/>
            </a:lvl4pPr>
            <a:lvl5pPr marL="2286000" lvl="4" indent="-38100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»"/>
              <a:defRPr sz="24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36" name="Google Shape;136;g96b3bb6ad0_1_197"/>
          <p:cNvSpPr txBox="1">
            <a:spLocks noGrp="1"/>
          </p:cNvSpPr>
          <p:nvPr>
            <p:ph type="body" idx="3"/>
          </p:nvPr>
        </p:nvSpPr>
        <p:spPr>
          <a:xfrm>
            <a:off x="4645031" y="1279261"/>
            <a:ext cx="40419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sz="2400" b="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7" name="Google Shape;137;g96b3bb6ad0_1_197"/>
          <p:cNvSpPr txBox="1">
            <a:spLocks noGrp="1"/>
          </p:cNvSpPr>
          <p:nvPr>
            <p:ph type="body" idx="4"/>
          </p:nvPr>
        </p:nvSpPr>
        <p:spPr>
          <a:xfrm>
            <a:off x="4645031" y="1812396"/>
            <a:ext cx="4041900" cy="3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»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▪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38" name="Google Shape;138;g96b3bb6ad0_1_197"/>
          <p:cNvSpPr txBox="1">
            <a:spLocks noGrp="1"/>
          </p:cNvSpPr>
          <p:nvPr>
            <p:ph type="ftr" idx="11"/>
          </p:nvPr>
        </p:nvSpPr>
        <p:spPr>
          <a:xfrm>
            <a:off x="7315200" y="5295902"/>
            <a:ext cx="13716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96b3bb6ad0_1_197"/>
          <p:cNvSpPr txBox="1">
            <a:spLocks noGrp="1"/>
          </p:cNvSpPr>
          <p:nvPr>
            <p:ph type="sldNum" idx="12"/>
          </p:nvPr>
        </p:nvSpPr>
        <p:spPr>
          <a:xfrm>
            <a:off x="8686800" y="5295902"/>
            <a:ext cx="3810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0" name="Google Shape;140;g96b3bb6ad0_1_197"/>
          <p:cNvCxnSpPr/>
          <p:nvPr/>
        </p:nvCxnSpPr>
        <p:spPr>
          <a:xfrm>
            <a:off x="457200" y="1181100"/>
            <a:ext cx="8229600" cy="0"/>
          </a:xfrm>
          <a:prstGeom prst="straightConnector1">
            <a:avLst/>
          </a:prstGeom>
          <a:noFill/>
          <a:ln w="12700" cap="flat" cmpd="sng">
            <a:solidFill>
              <a:srgbClr val="5D267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6b3bb6ad0_1_206"/>
          <p:cNvSpPr txBox="1">
            <a:spLocks noGrp="1"/>
          </p:cNvSpPr>
          <p:nvPr>
            <p:ph type="title"/>
          </p:nvPr>
        </p:nvSpPr>
        <p:spPr>
          <a:xfrm>
            <a:off x="457200" y="228866"/>
            <a:ext cx="8229600" cy="9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g96b3bb6ad0_1_206"/>
          <p:cNvSpPr txBox="1">
            <a:spLocks noGrp="1"/>
          </p:cNvSpPr>
          <p:nvPr>
            <p:ph type="ftr" idx="11"/>
          </p:nvPr>
        </p:nvSpPr>
        <p:spPr>
          <a:xfrm>
            <a:off x="7315200" y="5295902"/>
            <a:ext cx="13716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g96b3bb6ad0_1_206"/>
          <p:cNvSpPr txBox="1">
            <a:spLocks noGrp="1"/>
          </p:cNvSpPr>
          <p:nvPr>
            <p:ph type="sldNum" idx="12"/>
          </p:nvPr>
        </p:nvSpPr>
        <p:spPr>
          <a:xfrm>
            <a:off x="8686800" y="5295902"/>
            <a:ext cx="3810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5" name="Google Shape;145;g96b3bb6ad0_1_206"/>
          <p:cNvCxnSpPr/>
          <p:nvPr/>
        </p:nvCxnSpPr>
        <p:spPr>
          <a:xfrm>
            <a:off x="457200" y="1181100"/>
            <a:ext cx="8229600" cy="0"/>
          </a:xfrm>
          <a:prstGeom prst="straightConnector1">
            <a:avLst/>
          </a:prstGeom>
          <a:noFill/>
          <a:ln w="12700" cap="flat" cmpd="sng">
            <a:solidFill>
              <a:srgbClr val="5D267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chemeClr val="accen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6b3bb6ad0_1_211"/>
          <p:cNvSpPr txBox="1">
            <a:spLocks noGrp="1"/>
          </p:cNvSpPr>
          <p:nvPr>
            <p:ph type="ftr" idx="11"/>
          </p:nvPr>
        </p:nvSpPr>
        <p:spPr>
          <a:xfrm>
            <a:off x="7315200" y="5295902"/>
            <a:ext cx="13716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96b3bb6ad0_1_211"/>
          <p:cNvSpPr txBox="1">
            <a:spLocks noGrp="1"/>
          </p:cNvSpPr>
          <p:nvPr>
            <p:ph type="sldNum" idx="12"/>
          </p:nvPr>
        </p:nvSpPr>
        <p:spPr>
          <a:xfrm>
            <a:off x="8686800" y="5295902"/>
            <a:ext cx="3810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bg>
      <p:bgPr>
        <a:solidFill>
          <a:schemeClr val="accen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6b3bb6ad0_1_214"/>
          <p:cNvSpPr txBox="1">
            <a:spLocks noGrp="1"/>
          </p:cNvSpPr>
          <p:nvPr>
            <p:ph type="title"/>
          </p:nvPr>
        </p:nvSpPr>
        <p:spPr>
          <a:xfrm>
            <a:off x="1792288" y="4000500"/>
            <a:ext cx="5486400" cy="4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  <a:defRPr sz="20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96b3bb6ad0_1_214"/>
          <p:cNvSpPr>
            <a:spLocks noGrp="1"/>
          </p:cNvSpPr>
          <p:nvPr>
            <p:ph type="pic" idx="2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g96b3bb6ad0_1_214"/>
          <p:cNvSpPr txBox="1">
            <a:spLocks noGrp="1"/>
          </p:cNvSpPr>
          <p:nvPr>
            <p:ph type="body" idx="1"/>
          </p:nvPr>
        </p:nvSpPr>
        <p:spPr>
          <a:xfrm>
            <a:off x="1792288" y="4472784"/>
            <a:ext cx="54864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None/>
              <a:defRPr sz="1400" cap="none">
                <a:solidFill>
                  <a:srgbClr val="A5A5A5"/>
                </a:solidFill>
              </a:defRPr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3" name="Google Shape;153;g96b3bb6ad0_1_214"/>
          <p:cNvSpPr txBox="1">
            <a:spLocks noGrp="1"/>
          </p:cNvSpPr>
          <p:nvPr>
            <p:ph type="ftr" idx="11"/>
          </p:nvPr>
        </p:nvSpPr>
        <p:spPr>
          <a:xfrm>
            <a:off x="7315200" y="5295902"/>
            <a:ext cx="13716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96b3bb6ad0_1_214"/>
          <p:cNvSpPr txBox="1">
            <a:spLocks noGrp="1"/>
          </p:cNvSpPr>
          <p:nvPr>
            <p:ph type="sldNum" idx="12"/>
          </p:nvPr>
        </p:nvSpPr>
        <p:spPr>
          <a:xfrm>
            <a:off x="8686800" y="5295902"/>
            <a:ext cx="3810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5" name="Google Shape;155;g96b3bb6ad0_1_214"/>
          <p:cNvCxnSpPr/>
          <p:nvPr/>
        </p:nvCxnSpPr>
        <p:spPr>
          <a:xfrm>
            <a:off x="1828800" y="4457700"/>
            <a:ext cx="53949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7"/>
          <p:cNvSpPr txBox="1">
            <a:spLocks noGrp="1"/>
          </p:cNvSpPr>
          <p:nvPr>
            <p:ph type="title"/>
          </p:nvPr>
        </p:nvSpPr>
        <p:spPr>
          <a:xfrm>
            <a:off x="457200" y="228866"/>
            <a:ext cx="8229600" cy="95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7"/>
          <p:cNvSpPr txBox="1">
            <a:spLocks noGrp="1"/>
          </p:cNvSpPr>
          <p:nvPr>
            <p:ph type="body" idx="1"/>
          </p:nvPr>
        </p:nvSpPr>
        <p:spPr>
          <a:xfrm>
            <a:off x="457200" y="1409700"/>
            <a:ext cx="4038600" cy="282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Char char="»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Char char="▪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37"/>
          <p:cNvSpPr txBox="1">
            <a:spLocks noGrp="1"/>
          </p:cNvSpPr>
          <p:nvPr>
            <p:ph type="body" idx="2"/>
          </p:nvPr>
        </p:nvSpPr>
        <p:spPr>
          <a:xfrm>
            <a:off x="4648200" y="1409700"/>
            <a:ext cx="4038600" cy="282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Char char="»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Char char="▪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ftr" idx="11"/>
          </p:nvPr>
        </p:nvSpPr>
        <p:spPr>
          <a:xfrm>
            <a:off x="7315200" y="5295901"/>
            <a:ext cx="1371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7"/>
          <p:cNvSpPr txBox="1">
            <a:spLocks noGrp="1"/>
          </p:cNvSpPr>
          <p:nvPr>
            <p:ph type="sldNum" idx="12"/>
          </p:nvPr>
        </p:nvSpPr>
        <p:spPr>
          <a:xfrm>
            <a:off x="8686800" y="5295901"/>
            <a:ext cx="381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9" name="Google Shape;49;p37"/>
          <p:cNvCxnSpPr/>
          <p:nvPr/>
        </p:nvCxnSpPr>
        <p:spPr>
          <a:xfrm>
            <a:off x="457200" y="1181100"/>
            <a:ext cx="8229600" cy="0"/>
          </a:xfrm>
          <a:prstGeom prst="straightConnector1">
            <a:avLst/>
          </a:prstGeom>
          <a:noFill/>
          <a:ln w="12700" cap="flat" cmpd="sng">
            <a:solidFill>
              <a:srgbClr val="5D267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96b3bb6ad0_1_221"/>
          <p:cNvSpPr txBox="1">
            <a:spLocks noGrp="1"/>
          </p:cNvSpPr>
          <p:nvPr>
            <p:ph type="title"/>
          </p:nvPr>
        </p:nvSpPr>
        <p:spPr>
          <a:xfrm>
            <a:off x="457200" y="228866"/>
            <a:ext cx="8229600" cy="9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96b3bb6ad0_1_221"/>
          <p:cNvSpPr txBox="1">
            <a:spLocks noGrp="1"/>
          </p:cNvSpPr>
          <p:nvPr>
            <p:ph type="body" idx="1"/>
          </p:nvPr>
        </p:nvSpPr>
        <p:spPr>
          <a:xfrm rot="5400000">
            <a:off x="2686200" y="-895499"/>
            <a:ext cx="37716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▪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g96b3bb6ad0_1_221"/>
          <p:cNvSpPr txBox="1">
            <a:spLocks noGrp="1"/>
          </p:cNvSpPr>
          <p:nvPr>
            <p:ph type="ftr" idx="11"/>
          </p:nvPr>
        </p:nvSpPr>
        <p:spPr>
          <a:xfrm>
            <a:off x="7315200" y="5295902"/>
            <a:ext cx="13716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g96b3bb6ad0_1_221"/>
          <p:cNvSpPr txBox="1">
            <a:spLocks noGrp="1"/>
          </p:cNvSpPr>
          <p:nvPr>
            <p:ph type="sldNum" idx="12"/>
          </p:nvPr>
        </p:nvSpPr>
        <p:spPr>
          <a:xfrm>
            <a:off x="8686800" y="5295902"/>
            <a:ext cx="3810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61" name="Google Shape;161;g96b3bb6ad0_1_221"/>
          <p:cNvCxnSpPr/>
          <p:nvPr/>
        </p:nvCxnSpPr>
        <p:spPr>
          <a:xfrm>
            <a:off x="457200" y="1181100"/>
            <a:ext cx="8229600" cy="0"/>
          </a:xfrm>
          <a:prstGeom prst="straightConnector1">
            <a:avLst/>
          </a:prstGeom>
          <a:noFill/>
          <a:ln w="12700" cap="flat" cmpd="sng">
            <a:solidFill>
              <a:srgbClr val="5D267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96b3bb6ad0_1_227"/>
          <p:cNvSpPr txBox="1">
            <a:spLocks noGrp="1"/>
          </p:cNvSpPr>
          <p:nvPr>
            <p:ph type="title"/>
          </p:nvPr>
        </p:nvSpPr>
        <p:spPr>
          <a:xfrm rot="5400000">
            <a:off x="5829900" y="971479"/>
            <a:ext cx="36564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g96b3bb6ad0_1_227"/>
          <p:cNvSpPr txBox="1">
            <a:spLocks noGrp="1"/>
          </p:cNvSpPr>
          <p:nvPr>
            <p:ph type="body" idx="1"/>
          </p:nvPr>
        </p:nvSpPr>
        <p:spPr>
          <a:xfrm rot="5400000">
            <a:off x="1638900" y="-1009721"/>
            <a:ext cx="36564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▪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g96b3bb6ad0_1_227"/>
          <p:cNvSpPr txBox="1">
            <a:spLocks noGrp="1"/>
          </p:cNvSpPr>
          <p:nvPr>
            <p:ph type="ftr" idx="11"/>
          </p:nvPr>
        </p:nvSpPr>
        <p:spPr>
          <a:xfrm>
            <a:off x="7315200" y="5295902"/>
            <a:ext cx="13716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g96b3bb6ad0_1_227"/>
          <p:cNvSpPr txBox="1">
            <a:spLocks noGrp="1"/>
          </p:cNvSpPr>
          <p:nvPr>
            <p:ph type="sldNum" idx="12"/>
          </p:nvPr>
        </p:nvSpPr>
        <p:spPr>
          <a:xfrm>
            <a:off x="8686800" y="5295902"/>
            <a:ext cx="3810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1_Blank"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6b3bb6ad0_1_180"/>
          <p:cNvSpPr txBox="1">
            <a:spLocks noGrp="1"/>
          </p:cNvSpPr>
          <p:nvPr>
            <p:ph type="ftr" idx="11"/>
          </p:nvPr>
        </p:nvSpPr>
        <p:spPr>
          <a:xfrm>
            <a:off x="7315200" y="5295902"/>
            <a:ext cx="13716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96b3bb6ad0_1_180"/>
          <p:cNvSpPr txBox="1">
            <a:spLocks noGrp="1"/>
          </p:cNvSpPr>
          <p:nvPr>
            <p:ph type="sldNum" idx="12"/>
          </p:nvPr>
        </p:nvSpPr>
        <p:spPr>
          <a:xfrm>
            <a:off x="8686800" y="5295902"/>
            <a:ext cx="3810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01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8"/>
          <p:cNvSpPr txBox="1"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8"/>
          <p:cNvSpPr txBox="1"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sz="2400" b="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38"/>
          <p:cNvSpPr txBox="1">
            <a:spLocks noGrp="1"/>
          </p:cNvSpPr>
          <p:nvPr>
            <p:ph type="body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»"/>
              <a:defRPr sz="24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▪"/>
              <a:defRPr sz="2400"/>
            </a:lvl3pPr>
            <a:lvl4pPr marL="1828800" lvl="3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–"/>
              <a:defRPr sz="2400"/>
            </a:lvl4pPr>
            <a:lvl5pPr marL="2286000" lvl="4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»"/>
              <a:defRPr sz="24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4" name="Google Shape;54;p38"/>
          <p:cNvSpPr txBox="1">
            <a:spLocks noGrp="1"/>
          </p:cNvSpPr>
          <p:nvPr>
            <p:ph type="body" idx="3"/>
          </p:nvPr>
        </p:nvSpPr>
        <p:spPr>
          <a:xfrm>
            <a:off x="4645029" y="1279261"/>
            <a:ext cx="4041775" cy="53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sz="2400" b="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38"/>
          <p:cNvSpPr txBox="1">
            <a:spLocks noGrp="1"/>
          </p:cNvSpPr>
          <p:nvPr>
            <p:ph type="body" idx="4"/>
          </p:nvPr>
        </p:nvSpPr>
        <p:spPr>
          <a:xfrm>
            <a:off x="4645029" y="1812396"/>
            <a:ext cx="4041775" cy="329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»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▪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ftr" idx="11"/>
          </p:nvPr>
        </p:nvSpPr>
        <p:spPr>
          <a:xfrm>
            <a:off x="7315200" y="5295901"/>
            <a:ext cx="1371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sldNum" idx="12"/>
          </p:nvPr>
        </p:nvSpPr>
        <p:spPr>
          <a:xfrm>
            <a:off x="8686800" y="5295901"/>
            <a:ext cx="381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8" name="Google Shape;58;p38"/>
          <p:cNvCxnSpPr/>
          <p:nvPr/>
        </p:nvCxnSpPr>
        <p:spPr>
          <a:xfrm>
            <a:off x="457200" y="1181100"/>
            <a:ext cx="8229600" cy="0"/>
          </a:xfrm>
          <a:prstGeom prst="straightConnector1">
            <a:avLst/>
          </a:prstGeom>
          <a:noFill/>
          <a:ln w="12700" cap="flat" cmpd="sng">
            <a:solidFill>
              <a:srgbClr val="5D267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9"/>
          <p:cNvSpPr txBox="1">
            <a:spLocks noGrp="1"/>
          </p:cNvSpPr>
          <p:nvPr>
            <p:ph type="title"/>
          </p:nvPr>
        </p:nvSpPr>
        <p:spPr>
          <a:xfrm>
            <a:off x="457200" y="228866"/>
            <a:ext cx="8229600" cy="95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9"/>
          <p:cNvSpPr txBox="1">
            <a:spLocks noGrp="1"/>
          </p:cNvSpPr>
          <p:nvPr>
            <p:ph type="ftr" idx="11"/>
          </p:nvPr>
        </p:nvSpPr>
        <p:spPr>
          <a:xfrm>
            <a:off x="7315200" y="5295901"/>
            <a:ext cx="1371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9"/>
          <p:cNvSpPr txBox="1">
            <a:spLocks noGrp="1"/>
          </p:cNvSpPr>
          <p:nvPr>
            <p:ph type="sldNum" idx="12"/>
          </p:nvPr>
        </p:nvSpPr>
        <p:spPr>
          <a:xfrm>
            <a:off x="8686800" y="5295901"/>
            <a:ext cx="381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3" name="Google Shape;63;p39"/>
          <p:cNvCxnSpPr/>
          <p:nvPr/>
        </p:nvCxnSpPr>
        <p:spPr>
          <a:xfrm>
            <a:off x="457200" y="1181100"/>
            <a:ext cx="8229600" cy="0"/>
          </a:xfrm>
          <a:prstGeom prst="straightConnector1">
            <a:avLst/>
          </a:prstGeom>
          <a:noFill/>
          <a:ln w="12700" cap="flat" cmpd="sng">
            <a:solidFill>
              <a:srgbClr val="5D267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0"/>
          <p:cNvSpPr txBox="1">
            <a:spLocks noGrp="1"/>
          </p:cNvSpPr>
          <p:nvPr>
            <p:ph type="ftr" idx="11"/>
          </p:nvPr>
        </p:nvSpPr>
        <p:spPr>
          <a:xfrm>
            <a:off x="7315200" y="5295901"/>
            <a:ext cx="1371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0"/>
          <p:cNvSpPr txBox="1">
            <a:spLocks noGrp="1"/>
          </p:cNvSpPr>
          <p:nvPr>
            <p:ph type="sldNum" idx="12"/>
          </p:nvPr>
        </p:nvSpPr>
        <p:spPr>
          <a:xfrm>
            <a:off x="8686800" y="5295901"/>
            <a:ext cx="381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1"/>
          <p:cNvSpPr txBox="1">
            <a:spLocks noGrp="1"/>
          </p:cNvSpPr>
          <p:nvPr>
            <p:ph type="ftr" idx="11"/>
          </p:nvPr>
        </p:nvSpPr>
        <p:spPr>
          <a:xfrm>
            <a:off x="7315200" y="5295901"/>
            <a:ext cx="1371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1"/>
          <p:cNvSpPr txBox="1">
            <a:spLocks noGrp="1"/>
          </p:cNvSpPr>
          <p:nvPr>
            <p:ph type="sldNum" idx="12"/>
          </p:nvPr>
        </p:nvSpPr>
        <p:spPr>
          <a:xfrm>
            <a:off x="8686800" y="5295901"/>
            <a:ext cx="381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bg>
      <p:bgPr>
        <a:solidFill>
          <a:schemeClr val="accen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2"/>
          <p:cNvSpPr txBox="1"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  <a:defRPr sz="2000" b="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2"/>
          <p:cNvSpPr>
            <a:spLocks noGrp="1"/>
          </p:cNvSpPr>
          <p:nvPr>
            <p:ph type="pic" idx="2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42"/>
          <p:cNvSpPr txBox="1">
            <a:spLocks noGrp="1"/>
          </p:cNvSpPr>
          <p:nvPr>
            <p:ph type="body" idx="1"/>
          </p:nvPr>
        </p:nvSpPr>
        <p:spPr>
          <a:xfrm>
            <a:off x="1792288" y="4472783"/>
            <a:ext cx="5486400" cy="67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A5A5A5"/>
              </a:buClr>
              <a:buSzPts val="1400"/>
              <a:buNone/>
              <a:defRPr sz="1400" cap="none">
                <a:solidFill>
                  <a:srgbClr val="A5A5A5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42"/>
          <p:cNvSpPr txBox="1">
            <a:spLocks noGrp="1"/>
          </p:cNvSpPr>
          <p:nvPr>
            <p:ph type="ftr" idx="11"/>
          </p:nvPr>
        </p:nvSpPr>
        <p:spPr>
          <a:xfrm>
            <a:off x="7315200" y="5295901"/>
            <a:ext cx="1371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2"/>
          <p:cNvSpPr txBox="1">
            <a:spLocks noGrp="1"/>
          </p:cNvSpPr>
          <p:nvPr>
            <p:ph type="sldNum" idx="12"/>
          </p:nvPr>
        </p:nvSpPr>
        <p:spPr>
          <a:xfrm>
            <a:off x="8686800" y="5295901"/>
            <a:ext cx="381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6" name="Google Shape;76;p42"/>
          <p:cNvCxnSpPr/>
          <p:nvPr/>
        </p:nvCxnSpPr>
        <p:spPr>
          <a:xfrm>
            <a:off x="1828800" y="4457700"/>
            <a:ext cx="539496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3"/>
          <p:cNvSpPr txBox="1">
            <a:spLocks noGrp="1"/>
          </p:cNvSpPr>
          <p:nvPr>
            <p:ph type="title"/>
          </p:nvPr>
        </p:nvSpPr>
        <p:spPr>
          <a:xfrm>
            <a:off x="457200" y="228866"/>
            <a:ext cx="8229600" cy="95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3"/>
          <p:cNvSpPr txBox="1">
            <a:spLocks noGrp="1"/>
          </p:cNvSpPr>
          <p:nvPr>
            <p:ph type="body" idx="1"/>
          </p:nvPr>
        </p:nvSpPr>
        <p:spPr>
          <a:xfrm rot="5400000">
            <a:off x="2686182" y="-895481"/>
            <a:ext cx="3771636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43"/>
          <p:cNvSpPr txBox="1">
            <a:spLocks noGrp="1"/>
          </p:cNvSpPr>
          <p:nvPr>
            <p:ph type="ftr" idx="11"/>
          </p:nvPr>
        </p:nvSpPr>
        <p:spPr>
          <a:xfrm>
            <a:off x="7315200" y="5295901"/>
            <a:ext cx="1371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3"/>
          <p:cNvSpPr txBox="1">
            <a:spLocks noGrp="1"/>
          </p:cNvSpPr>
          <p:nvPr>
            <p:ph type="sldNum" idx="12"/>
          </p:nvPr>
        </p:nvSpPr>
        <p:spPr>
          <a:xfrm>
            <a:off x="8686800" y="5295901"/>
            <a:ext cx="381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2" name="Google Shape;82;p43"/>
          <p:cNvCxnSpPr/>
          <p:nvPr/>
        </p:nvCxnSpPr>
        <p:spPr>
          <a:xfrm>
            <a:off x="457200" y="1181100"/>
            <a:ext cx="8229600" cy="0"/>
          </a:xfrm>
          <a:prstGeom prst="straightConnector1">
            <a:avLst/>
          </a:prstGeom>
          <a:noFill/>
          <a:ln w="12700" cap="flat" cmpd="sng">
            <a:solidFill>
              <a:srgbClr val="5D267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4"/>
          <p:cNvSpPr txBox="1">
            <a:spLocks noGrp="1"/>
          </p:cNvSpPr>
          <p:nvPr>
            <p:ph type="title"/>
          </p:nvPr>
        </p:nvSpPr>
        <p:spPr>
          <a:xfrm rot="5400000">
            <a:off x="5829829" y="971550"/>
            <a:ext cx="365654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4"/>
          <p:cNvSpPr txBox="1">
            <a:spLocks noGrp="1"/>
          </p:cNvSpPr>
          <p:nvPr>
            <p:ph type="body" idx="1"/>
          </p:nvPr>
        </p:nvSpPr>
        <p:spPr>
          <a:xfrm rot="5400000">
            <a:off x="1638829" y="-1009650"/>
            <a:ext cx="365654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44"/>
          <p:cNvSpPr txBox="1">
            <a:spLocks noGrp="1"/>
          </p:cNvSpPr>
          <p:nvPr>
            <p:ph type="ftr" idx="11"/>
          </p:nvPr>
        </p:nvSpPr>
        <p:spPr>
          <a:xfrm>
            <a:off x="7315200" y="5295901"/>
            <a:ext cx="1371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4"/>
          <p:cNvSpPr txBox="1">
            <a:spLocks noGrp="1"/>
          </p:cNvSpPr>
          <p:nvPr>
            <p:ph type="sldNum" idx="12"/>
          </p:nvPr>
        </p:nvSpPr>
        <p:spPr>
          <a:xfrm>
            <a:off x="8686800" y="5295901"/>
            <a:ext cx="381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457200" y="228866"/>
            <a:ext cx="8229600" cy="95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Char char="»"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ftr" idx="11"/>
          </p:nvPr>
        </p:nvSpPr>
        <p:spPr>
          <a:xfrm>
            <a:off x="7315200" y="5295901"/>
            <a:ext cx="1371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sldNum" idx="12"/>
          </p:nvPr>
        </p:nvSpPr>
        <p:spPr>
          <a:xfrm>
            <a:off x="8686800" y="5295901"/>
            <a:ext cx="381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75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6b3bb6ad0_1_153"/>
          <p:cNvSpPr txBox="1">
            <a:spLocks noGrp="1"/>
          </p:cNvSpPr>
          <p:nvPr>
            <p:ph type="title"/>
          </p:nvPr>
        </p:nvSpPr>
        <p:spPr>
          <a:xfrm>
            <a:off x="457200" y="228866"/>
            <a:ext cx="8229600" cy="9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g96b3bb6ad0_1_153"/>
          <p:cNvSpPr txBox="1"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Char char="»"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96b3bb6ad0_1_153"/>
          <p:cNvSpPr txBox="1">
            <a:spLocks noGrp="1"/>
          </p:cNvSpPr>
          <p:nvPr>
            <p:ph type="ftr" idx="11"/>
          </p:nvPr>
        </p:nvSpPr>
        <p:spPr>
          <a:xfrm>
            <a:off x="7315200" y="5295902"/>
            <a:ext cx="13716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g96b3bb6ad0_1_153"/>
          <p:cNvSpPr txBox="1">
            <a:spLocks noGrp="1"/>
          </p:cNvSpPr>
          <p:nvPr>
            <p:ph type="sldNum" idx="12"/>
          </p:nvPr>
        </p:nvSpPr>
        <p:spPr>
          <a:xfrm>
            <a:off x="8686800" y="5295902"/>
            <a:ext cx="3810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ekingsafety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Wiplove.lamba@sinaihealth.ca" TargetMode="Externa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doi.org/10.3402/ejpt.v5.25097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402/ejpt.v5.25097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traumadissociation.com/pcl5-ptsd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ilford.com/books/Cognitive-Processing-Therapy-for-PTSD/Resick-Monson-Chard/9781462528646/reviews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mailto:Wiplove.lamba@sinaihealth.ca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900238" y="1900809"/>
          <a:ext cx="5343525" cy="2590800"/>
        </p:xfrm>
        <a:graphic>
          <a:graphicData uri="http://schemas.openxmlformats.org/drawingml/2006/table">
            <a:tbl>
              <a:tblPr firstRow="1" firstCol="1" bandRow="1"/>
              <a:tblGrid>
                <a:gridCol w="1050417"/>
                <a:gridCol w="729234"/>
                <a:gridCol w="729234"/>
                <a:gridCol w="2834640"/>
              </a:tblGrid>
              <a:tr h="1508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Date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Day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Time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Topic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August 21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Monday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3-4 pm EST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Understanding the Patient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September 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Tuesday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3-4 pm EST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Basics of Motivational Interviewing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September 12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Tuesday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3-4 pm EST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Community Reinforcement Approach and CBT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September 18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Monday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3-4 pm EST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Dialectical Behaviour Therapy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September 25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Monday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3-4 pm EST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Seeking Safety and trauma treatment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October 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Monday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3-4 pm EST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Contingency Management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October </a:t>
                      </a:r>
                      <a:r>
                        <a:rPr lang="en-US" sz="1000" b="1" u="sng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10th</a:t>
                      </a:r>
                      <a:endParaRPr lang="en-US" sz="10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sng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Tuesday</a:t>
                      </a:r>
                      <a:endParaRPr lang="en-US" sz="10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3-4 pm EST</a:t>
                      </a:r>
                      <a:endParaRPr lang="en-US" sz="10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Community Reinforcement Approach and Family Training</a:t>
                      </a:r>
                      <a:endParaRPr lang="en-US" sz="10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October 16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Monday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3-4 pm EST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Putting it all together – building competency in practice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BF2A-C319-4F29-873E-1ABED09E004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1" y="325291"/>
            <a:ext cx="166264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296" tIns="41148" rIns="82296" bIns="41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620"/>
          </a:p>
        </p:txBody>
      </p:sp>
    </p:spTree>
    <p:extLst>
      <p:ext uri="{BB962C8B-B14F-4D97-AF65-F5344CB8AC3E}">
        <p14:creationId xmlns:p14="http://schemas.microsoft.com/office/powerpoint/2010/main" val="25980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"/>
          <p:cNvSpPr txBox="1">
            <a:spLocks noGrp="1"/>
          </p:cNvSpPr>
          <p:nvPr>
            <p:ph type="title"/>
          </p:nvPr>
        </p:nvSpPr>
        <p:spPr>
          <a:xfrm>
            <a:off x="457200" y="228866"/>
            <a:ext cx="8229600" cy="95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</a:pPr>
            <a:r>
              <a:rPr lang="en-US"/>
              <a:t>PTSD DSM V</a:t>
            </a:r>
            <a:endParaRPr/>
          </a:p>
        </p:txBody>
      </p:sp>
      <p:sp>
        <p:nvSpPr>
          <p:cNvPr id="202" name="Google Shape;202;p12"/>
          <p:cNvSpPr txBox="1"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60"/>
              <a:buNone/>
            </a:pPr>
            <a:r>
              <a:rPr lang="en-US" sz="1760" b="1"/>
              <a:t>CRITERION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rgbClr val="595959"/>
              </a:buClr>
              <a:buSzPts val="1760"/>
              <a:buNone/>
            </a:pPr>
            <a:endParaRPr sz="1760" b="1"/>
          </a:p>
          <a:p>
            <a:pPr marL="34290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rgbClr val="595959"/>
              </a:buClr>
              <a:buSzPts val="1760"/>
              <a:buChar char="»"/>
            </a:pPr>
            <a:r>
              <a:rPr lang="en-US" sz="1760" b="1"/>
              <a:t>A: stressor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rgbClr val="595959"/>
              </a:buClr>
              <a:buSzPts val="1760"/>
              <a:buChar char="»"/>
            </a:pPr>
            <a:r>
              <a:rPr lang="en-US" sz="1760" b="1"/>
              <a:t>B: intrusion symptoms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rgbClr val="595959"/>
              </a:buClr>
              <a:buSzPts val="1760"/>
              <a:buChar char="»"/>
            </a:pPr>
            <a:r>
              <a:rPr lang="en-US" sz="1760" b="1"/>
              <a:t>C: avoidance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rgbClr val="595959"/>
              </a:buClr>
              <a:buSzPts val="1760"/>
              <a:buChar char="»"/>
            </a:pPr>
            <a:r>
              <a:rPr lang="en-US" sz="1760" b="1"/>
              <a:t>D: negative alterations in cognitions and mood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rgbClr val="595959"/>
              </a:buClr>
              <a:buSzPts val="1760"/>
              <a:buChar char="»"/>
            </a:pPr>
            <a:r>
              <a:rPr lang="en-US" sz="1760" b="1"/>
              <a:t>E: alterations in arousal and reactivity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rgbClr val="595959"/>
              </a:buClr>
              <a:buSzPts val="1760"/>
              <a:buChar char="»"/>
            </a:pPr>
            <a:r>
              <a:rPr lang="en-US" sz="1760" b="1"/>
              <a:t>F: duration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rgbClr val="595959"/>
              </a:buClr>
              <a:buSzPts val="1760"/>
              <a:buChar char="»"/>
            </a:pPr>
            <a:r>
              <a:rPr lang="en-US" sz="1760" b="1"/>
              <a:t>G: functional significance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rgbClr val="595959"/>
              </a:buClr>
              <a:buSzPts val="1760"/>
              <a:buChar char="»"/>
            </a:pPr>
            <a:r>
              <a:rPr lang="en-US" sz="1760" b="1"/>
              <a:t>H: exclusion</a:t>
            </a:r>
            <a:endParaRPr/>
          </a:p>
          <a:p>
            <a:pPr marL="342900" lvl="0" indent="-23114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rgbClr val="595959"/>
              </a:buClr>
              <a:buSzPts val="1760"/>
              <a:buNone/>
            </a:pPr>
            <a:endParaRPr sz="1760" b="1"/>
          </a:p>
          <a:p>
            <a:pPr marL="34290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rgbClr val="595959"/>
              </a:buClr>
              <a:buSzPts val="1760"/>
              <a:buChar char="»"/>
            </a:pPr>
            <a:r>
              <a:rPr lang="en-US" sz="1760" b="1"/>
              <a:t>Specify if: With dissociative symptoms.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rgbClr val="595959"/>
              </a:buClr>
              <a:buSzPts val="1760"/>
              <a:buChar char="»"/>
            </a:pPr>
            <a:r>
              <a:rPr lang="en-US" sz="1760" b="1"/>
              <a:t>Specify if: With delayed expression.</a:t>
            </a:r>
            <a:endParaRPr/>
          </a:p>
          <a:p>
            <a:pPr marL="342900" lvl="0" indent="-23114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rgbClr val="595959"/>
              </a:buClr>
              <a:buSzPts val="1760"/>
              <a:buNone/>
            </a:pPr>
            <a:endParaRPr sz="176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"/>
          <p:cNvSpPr txBox="1">
            <a:spLocks noGrp="1"/>
          </p:cNvSpPr>
          <p:nvPr>
            <p:ph type="title"/>
          </p:nvPr>
        </p:nvSpPr>
        <p:spPr>
          <a:xfrm>
            <a:off x="457200" y="228866"/>
            <a:ext cx="8229600" cy="95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entury Gothic"/>
              <a:buNone/>
            </a:pPr>
            <a:r>
              <a:rPr lang="en-US" sz="3600"/>
              <a:t>DEVELOPMENTAL TRAUMA DISORDER</a:t>
            </a:r>
            <a:endParaRPr sz="3600"/>
          </a:p>
        </p:txBody>
      </p:sp>
      <p:sp>
        <p:nvSpPr>
          <p:cNvPr id="209" name="Google Shape;209;p13"/>
          <p:cNvSpPr txBox="1"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</a:pPr>
            <a:endParaRPr/>
          </a:p>
        </p:txBody>
      </p:sp>
      <p:pic>
        <p:nvPicPr>
          <p:cNvPr id="210" name="Google Shape;21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385" y="1460500"/>
            <a:ext cx="7083868" cy="4040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"/>
          <p:cNvSpPr txBox="1">
            <a:spLocks noGrp="1"/>
          </p:cNvSpPr>
          <p:nvPr>
            <p:ph type="title"/>
          </p:nvPr>
        </p:nvSpPr>
        <p:spPr>
          <a:xfrm>
            <a:off x="457200" y="228866"/>
            <a:ext cx="8229600" cy="95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entury Gothic"/>
              <a:buNone/>
            </a:pPr>
            <a:r>
              <a:rPr lang="en-US" sz="3600"/>
              <a:t>ADVERSE CHILDHOOD EXPERIENCES</a:t>
            </a:r>
            <a:endParaRPr sz="3600"/>
          </a:p>
        </p:txBody>
      </p:sp>
      <p:sp>
        <p:nvSpPr>
          <p:cNvPr id="217" name="Google Shape;217;p14"/>
          <p:cNvSpPr txBox="1"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</a:pPr>
            <a:endParaRPr/>
          </a:p>
        </p:txBody>
      </p:sp>
      <p:pic>
        <p:nvPicPr>
          <p:cNvPr id="218" name="Google Shape;218;p14" descr="https://upload.wikimedia.org/wikipedia/commons/a/a2/The_ACE_Pyramid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1" y="1079500"/>
            <a:ext cx="6778397" cy="3429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4"/>
          <p:cNvSpPr txBox="1"/>
          <p:nvPr/>
        </p:nvSpPr>
        <p:spPr>
          <a:xfrm>
            <a:off x="533400" y="5018031"/>
            <a:ext cx="6781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Nadine Burke Harris  Pediatrician– TED Talk on  ACE STUDY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from Centre for Disease Control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457200" y="228866"/>
            <a:ext cx="8229600" cy="95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entury Gothic"/>
              <a:buNone/>
            </a:pPr>
            <a:r>
              <a:rPr lang="en-US" sz="4800"/>
              <a:t>OUTLINE</a:t>
            </a:r>
            <a:endParaRPr/>
          </a:p>
        </p:txBody>
      </p:sp>
      <p:sp>
        <p:nvSpPr>
          <p:cNvPr id="181" name="Google Shape;181;p6"/>
          <p:cNvSpPr txBox="1"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</a:pPr>
            <a:r>
              <a:rPr lang="en-US" dirty="0" smtClean="0"/>
              <a:t>CASE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</a:pPr>
            <a:r>
              <a:rPr lang="en-US" dirty="0" smtClean="0"/>
              <a:t>Trauma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</a:pPr>
            <a:r>
              <a:rPr lang="en-US" b="1" u="sng" dirty="0"/>
              <a:t>Trauma Informed Care</a:t>
            </a:r>
            <a:endParaRPr b="1" u="sng"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</a:pPr>
            <a:r>
              <a:rPr lang="en-US" dirty="0"/>
              <a:t>How to do Seeking </a:t>
            </a:r>
            <a:r>
              <a:rPr lang="en-US" dirty="0" smtClean="0"/>
              <a:t>safety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</a:pPr>
            <a:r>
              <a:rPr lang="en-US" dirty="0" smtClean="0"/>
              <a:t>OUD, complex PTSD, PTSD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</a:pPr>
            <a:r>
              <a:rPr lang="en-US" dirty="0"/>
              <a:t>Next steps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944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6"/>
          <p:cNvSpPr txBox="1">
            <a:spLocks noGrp="1"/>
          </p:cNvSpPr>
          <p:nvPr>
            <p:ph type="title"/>
          </p:nvPr>
        </p:nvSpPr>
        <p:spPr>
          <a:xfrm>
            <a:off x="457200" y="228866"/>
            <a:ext cx="8229600" cy="95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</a:pPr>
            <a:r>
              <a:rPr lang="en-US"/>
              <a:t>TRAUMA-INFORMED CARE</a:t>
            </a:r>
            <a:endParaRPr/>
          </a:p>
        </p:txBody>
      </p:sp>
      <p:sp>
        <p:nvSpPr>
          <p:cNvPr id="233" name="Google Shape;233;p16"/>
          <p:cNvSpPr txBox="1"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960"/>
              <a:buChar char="»"/>
            </a:pPr>
            <a:r>
              <a:rPr lang="en-US" sz="2960"/>
              <a:t>Shift in basic question from </a:t>
            </a:r>
            <a:endParaRPr/>
          </a:p>
          <a:p>
            <a:pPr marL="34290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595959"/>
              </a:buClr>
              <a:buSzPts val="2960"/>
              <a:buNone/>
            </a:pPr>
            <a:endParaRPr sz="2960"/>
          </a:p>
          <a:p>
            <a:pPr marL="74295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595959"/>
              </a:buClr>
              <a:buSzPts val="2590"/>
              <a:buChar char="•"/>
            </a:pPr>
            <a:r>
              <a:rPr lang="en-US" sz="2590"/>
              <a:t>What’s wrong with you  </a:t>
            </a:r>
            <a:endParaRPr/>
          </a:p>
          <a:p>
            <a:pPr marL="457200" lvl="1" indent="0" algn="l" rtl="0">
              <a:lnSpc>
                <a:spcPct val="80000"/>
              </a:lnSpc>
              <a:spcBef>
                <a:spcPts val="1165"/>
              </a:spcBef>
              <a:spcAft>
                <a:spcPts val="0"/>
              </a:spcAft>
              <a:buClr>
                <a:srgbClr val="595959"/>
              </a:buClr>
              <a:buSzPts val="5827"/>
              <a:buNone/>
            </a:pPr>
            <a:r>
              <a:rPr lang="en-US" sz="5827"/>
              <a:t>TO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595959"/>
              </a:buClr>
              <a:buSzPts val="2590"/>
              <a:buChar char="•"/>
            </a:pPr>
            <a:r>
              <a:rPr lang="en-US" sz="2590"/>
              <a:t>What’s happened to you or how does that continue to live on in your life how you function in your day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595959"/>
              </a:buClr>
              <a:buSzPts val="2960"/>
              <a:buChar char="»"/>
            </a:pPr>
            <a:r>
              <a:rPr lang="en-US" sz="2960"/>
              <a:t>We need a greater sensitivity and deeper understanding of the patient experience</a:t>
            </a:r>
            <a:endParaRPr/>
          </a:p>
          <a:p>
            <a:pPr marL="34290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595959"/>
              </a:buClr>
              <a:buSzPts val="2960"/>
              <a:buNone/>
            </a:pPr>
            <a:endParaRPr sz="2960"/>
          </a:p>
        </p:txBody>
      </p:sp>
      <p:sp>
        <p:nvSpPr>
          <p:cNvPr id="234" name="Google Shape;234;p16"/>
          <p:cNvSpPr txBox="1"/>
          <p:nvPr/>
        </p:nvSpPr>
        <p:spPr>
          <a:xfrm>
            <a:off x="838201" y="5397500"/>
            <a:ext cx="68960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Vicky Kelly – Ted X talk –The paradox of Trauma informed  Care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"/>
          <p:cNvSpPr txBox="1">
            <a:spLocks noGrp="1"/>
          </p:cNvSpPr>
          <p:nvPr>
            <p:ph type="title"/>
          </p:nvPr>
        </p:nvSpPr>
        <p:spPr>
          <a:xfrm>
            <a:off x="457200" y="228866"/>
            <a:ext cx="8229600" cy="95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</a:pPr>
            <a:r>
              <a:rPr lang="en-US"/>
              <a:t>TRAUMA-INFORMED CARE</a:t>
            </a:r>
            <a:endParaRPr/>
          </a:p>
        </p:txBody>
      </p:sp>
      <p:sp>
        <p:nvSpPr>
          <p:cNvPr id="241" name="Google Shape;241;p17"/>
          <p:cNvSpPr txBox="1"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80"/>
              <a:buChar char="»"/>
            </a:pPr>
            <a:r>
              <a:rPr lang="en-US" sz="2480"/>
              <a:t>Normal development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595959"/>
              </a:buClr>
              <a:buSzPts val="2480"/>
              <a:buChar char="»"/>
            </a:pPr>
            <a:r>
              <a:rPr lang="en-US" sz="2480"/>
              <a:t>In good human development – you can reliably perceive the world in an objective way and plan for the future in a flexible way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595959"/>
              </a:buClr>
              <a:buSzPts val="2480"/>
              <a:buChar char="»"/>
            </a:pPr>
            <a:r>
              <a:rPr lang="en-US" sz="2480"/>
              <a:t>Recognize feelings and tolerate long enough to learn from them and develop a stable sense of identity and self efficacy.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595959"/>
              </a:buClr>
              <a:buSzPts val="2480"/>
              <a:buChar char="»"/>
            </a:pPr>
            <a:r>
              <a:rPr lang="en-US" sz="2480"/>
              <a:t>Form trusting relationships and rely on them for support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595959"/>
              </a:buClr>
              <a:buSzPts val="2480"/>
              <a:buChar char="»"/>
            </a:pPr>
            <a:r>
              <a:rPr lang="en-US" sz="2480"/>
              <a:t>All of these depend on a strong connection from the emotional to the logical brain</a:t>
            </a:r>
            <a:endParaRPr sz="2480"/>
          </a:p>
          <a:p>
            <a:pPr marL="34290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rgbClr val="595959"/>
              </a:buClr>
              <a:buSzPts val="2480"/>
              <a:buNone/>
            </a:pPr>
            <a:endParaRPr sz="2480"/>
          </a:p>
        </p:txBody>
      </p:sp>
      <p:sp>
        <p:nvSpPr>
          <p:cNvPr id="242" name="Google Shape;242;p17"/>
          <p:cNvSpPr txBox="1"/>
          <p:nvPr/>
        </p:nvSpPr>
        <p:spPr>
          <a:xfrm>
            <a:off x="838201" y="5397500"/>
            <a:ext cx="60619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Vicky Kelly – Ted X talk –The paradox of Trauma informed  Care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8"/>
          <p:cNvSpPr txBox="1">
            <a:spLocks noGrp="1"/>
          </p:cNvSpPr>
          <p:nvPr>
            <p:ph type="title"/>
          </p:nvPr>
        </p:nvSpPr>
        <p:spPr>
          <a:xfrm>
            <a:off x="457200" y="228866"/>
            <a:ext cx="8229600" cy="95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</a:pPr>
            <a:r>
              <a:rPr lang="en-US"/>
              <a:t>TRAUMA-INFORMED CARE</a:t>
            </a:r>
            <a:endParaRPr/>
          </a:p>
        </p:txBody>
      </p:sp>
      <p:sp>
        <p:nvSpPr>
          <p:cNvPr id="249" name="Google Shape;249;p18"/>
          <p:cNvSpPr txBox="1"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</a:pPr>
            <a:r>
              <a:rPr lang="en-US"/>
              <a:t>Trauma has 3 impacts 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Char char="•"/>
            </a:pPr>
            <a:r>
              <a:rPr lang="en-US"/>
              <a:t>EMOTIONAL BRAIN BECOMES A SURVIVAL BRAIN</a:t>
            </a:r>
            <a:endParaRPr/>
          </a:p>
          <a:p>
            <a:pPr marL="74295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Char char="•"/>
            </a:pPr>
            <a:r>
              <a:rPr lang="en-US"/>
              <a:t>ALARM SYSTEM IS DISTORTED</a:t>
            </a:r>
            <a:endParaRPr/>
          </a:p>
          <a:p>
            <a:pPr marL="74295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Char char="•"/>
            </a:pPr>
            <a:r>
              <a:rPr lang="en-US"/>
              <a:t>INABILITY TO APPRAISE THE PRESENT AND LEARN FROM EXPERIENCE</a:t>
            </a:r>
            <a:endParaRPr/>
          </a:p>
        </p:txBody>
      </p:sp>
      <p:sp>
        <p:nvSpPr>
          <p:cNvPr id="250" name="Google Shape;250;p18"/>
          <p:cNvSpPr txBox="1"/>
          <p:nvPr/>
        </p:nvSpPr>
        <p:spPr>
          <a:xfrm>
            <a:off x="838201" y="5397500"/>
            <a:ext cx="60619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Vicky Kelly – Ted X talk –The paradox of Trauma informed  Care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9"/>
          <p:cNvSpPr txBox="1">
            <a:spLocks noGrp="1"/>
          </p:cNvSpPr>
          <p:nvPr>
            <p:ph type="title"/>
          </p:nvPr>
        </p:nvSpPr>
        <p:spPr>
          <a:xfrm>
            <a:off x="457200" y="228866"/>
            <a:ext cx="8229600" cy="95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</a:pPr>
            <a:r>
              <a:rPr lang="en-US"/>
              <a:t>TRAUMA-INFORMED CARE</a:t>
            </a:r>
            <a:endParaRPr/>
          </a:p>
        </p:txBody>
      </p:sp>
      <p:sp>
        <p:nvSpPr>
          <p:cNvPr id="257" name="Google Shape;257;p19"/>
          <p:cNvSpPr txBox="1"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960"/>
              <a:buChar char="»"/>
            </a:pPr>
            <a:r>
              <a:rPr lang="en-US" sz="2960"/>
              <a:t>Think about the cases you talked about earlier in the talk. 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595959"/>
              </a:buClr>
              <a:buSzPts val="2960"/>
              <a:buChar char="»"/>
            </a:pPr>
            <a:r>
              <a:rPr lang="en-US" sz="2960"/>
              <a:t>Do these difficult to engage patients need to fully work through their trauma before we can help them?</a:t>
            </a:r>
            <a:endParaRPr/>
          </a:p>
          <a:p>
            <a:pPr marL="342900" lvl="0" indent="-1549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595959"/>
              </a:buClr>
              <a:buSzPts val="2960"/>
              <a:buNone/>
            </a:pPr>
            <a:endParaRPr sz="2960"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595959"/>
              </a:buClr>
              <a:buSzPts val="2960"/>
              <a:buChar char="»"/>
            </a:pPr>
            <a:r>
              <a:rPr lang="en-US" sz="2960"/>
              <a:t>Can we help patients make use of their “calm” brain so they can get the help they need?</a:t>
            </a:r>
            <a:endParaRPr sz="296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0"/>
          <p:cNvSpPr txBox="1">
            <a:spLocks noGrp="1"/>
          </p:cNvSpPr>
          <p:nvPr>
            <p:ph type="title"/>
          </p:nvPr>
        </p:nvSpPr>
        <p:spPr>
          <a:xfrm>
            <a:off x="457200" y="228866"/>
            <a:ext cx="8229600" cy="95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264" name="Google Shape;264;p20"/>
          <p:cNvSpPr txBox="1"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</a:pPr>
            <a:r>
              <a:rPr lang="en-US"/>
              <a:t>Case and comments/questions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</a:pPr>
            <a:r>
              <a:rPr lang="en-US"/>
              <a:t>Trauma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</a:pPr>
            <a:r>
              <a:rPr lang="en-US"/>
              <a:t>Trauma Informed Care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</a:pPr>
            <a:r>
              <a:rPr lang="en-US" b="1"/>
              <a:t>How to do Seeking safety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</a:pPr>
            <a:r>
              <a:rPr lang="en-US"/>
              <a:t>Self Care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1"/>
          <p:cNvSpPr txBox="1">
            <a:spLocks noGrp="1"/>
          </p:cNvSpPr>
          <p:nvPr>
            <p:ph type="title"/>
          </p:nvPr>
        </p:nvSpPr>
        <p:spPr>
          <a:xfrm>
            <a:off x="457200" y="228866"/>
            <a:ext cx="8229600" cy="95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</a:pPr>
            <a:r>
              <a:rPr lang="en-US"/>
              <a:t>SEEKING SAFETY</a:t>
            </a:r>
            <a:endParaRPr/>
          </a:p>
        </p:txBody>
      </p:sp>
      <p:sp>
        <p:nvSpPr>
          <p:cNvPr id="271" name="Google Shape;271;p21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960"/>
              <a:buChar char="»"/>
            </a:pPr>
            <a:r>
              <a:rPr lang="en-US" sz="2960" u="sng">
                <a:solidFill>
                  <a:schemeClr val="hlink"/>
                </a:solidFill>
                <a:hlinkClick r:id="rId3"/>
              </a:rPr>
              <a:t>www.seekingsafety.org</a:t>
            </a:r>
            <a:endParaRPr sz="2960"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595959"/>
              </a:buClr>
              <a:buSzPts val="2960"/>
              <a:buChar char="»"/>
            </a:pPr>
            <a:r>
              <a:rPr lang="en-US" sz="2960"/>
              <a:t>A present-focused model to help clients attain safety from PTSD and substance use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595959"/>
              </a:buClr>
              <a:buSzPts val="2960"/>
              <a:buChar char="»"/>
            </a:pPr>
            <a:r>
              <a:rPr lang="en-US" sz="2960"/>
              <a:t>25 topics in any order (interpersonal, cognitive, behavioural, other)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595959"/>
              </a:buClr>
              <a:buSzPts val="2960"/>
              <a:buChar char="»"/>
            </a:pPr>
            <a:r>
              <a:rPr lang="en-US" sz="2960"/>
              <a:t>Flexible</a:t>
            </a:r>
            <a:endParaRPr/>
          </a:p>
          <a:p>
            <a:pPr marL="34290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595959"/>
              </a:buClr>
              <a:buSzPts val="2960"/>
              <a:buNone/>
            </a:pPr>
            <a:endParaRPr sz="2960"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595959"/>
              </a:buClr>
              <a:buSzPts val="2960"/>
              <a:buChar char="»"/>
            </a:pPr>
            <a:r>
              <a:rPr lang="en-US" sz="2960"/>
              <a:t>Key principles are safety, integrated treatment, focus on ideals, 4 content areas, attention to clinican processes.  </a:t>
            </a:r>
            <a:endParaRPr sz="296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Trauma informed care vs PTSD treatment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Wiplove Lamba, MD, FRCPC, Dip ABAM, ISAM (C),DABPN, </a:t>
            </a:r>
          </a:p>
          <a:p>
            <a:r>
              <a:rPr lang="en-US" dirty="0" smtClean="0"/>
              <a:t>ABPM (Addiction Medicine)</a:t>
            </a:r>
          </a:p>
          <a:p>
            <a:r>
              <a:rPr lang="en-US" dirty="0" smtClean="0"/>
              <a:t>Physician Lead, Substance Use Service, Sinai Health System, Toronto</a:t>
            </a:r>
          </a:p>
          <a:p>
            <a:r>
              <a:rPr lang="en-US" dirty="0" smtClean="0">
                <a:hlinkClick r:id="rId2"/>
              </a:rPr>
              <a:t>Wiplove.lamba@sinaihealth.ca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5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"/>
          <p:cNvSpPr txBox="1">
            <a:spLocks noGrp="1"/>
          </p:cNvSpPr>
          <p:nvPr>
            <p:ph type="title"/>
          </p:nvPr>
        </p:nvSpPr>
        <p:spPr>
          <a:xfrm>
            <a:off x="457200" y="228866"/>
            <a:ext cx="8229600" cy="95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</a:pPr>
            <a:r>
              <a:rPr lang="en-US"/>
              <a:t>SEEKING SAFETY</a:t>
            </a:r>
            <a:endParaRPr/>
          </a:p>
        </p:txBody>
      </p:sp>
      <p:sp>
        <p:nvSpPr>
          <p:cNvPr id="278" name="Google Shape;278;p22"/>
          <p:cNvSpPr txBox="1"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20"/>
              <a:buChar char="»"/>
            </a:pPr>
            <a:r>
              <a:rPr lang="en-US" sz="2720"/>
              <a:t>Trauma details are not a part of group therapy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rgbClr val="595959"/>
              </a:buClr>
              <a:buSzPts val="2720"/>
              <a:buChar char="»"/>
            </a:pPr>
            <a:r>
              <a:rPr lang="en-US" sz="2720"/>
              <a:t>Identify meaning of substance use in context of PTSD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rgbClr val="595959"/>
              </a:buClr>
              <a:buSzPts val="2720"/>
              <a:buChar char="»"/>
            </a:pPr>
            <a:r>
              <a:rPr lang="en-US" sz="2720"/>
              <a:t>Optimistic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rgbClr val="595959"/>
              </a:buClr>
              <a:buSzPts val="2720"/>
              <a:buChar char="»"/>
            </a:pPr>
            <a:r>
              <a:rPr lang="en-US" sz="2720"/>
              <a:t>Help clients obtain more treatment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rgbClr val="595959"/>
              </a:buClr>
              <a:buSzPts val="2720"/>
              <a:buChar char="»"/>
            </a:pPr>
            <a:r>
              <a:rPr lang="en-US" sz="2720"/>
              <a:t>Harm reduction model or abstinence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rgbClr val="595959"/>
              </a:buClr>
              <a:buSzPts val="2720"/>
              <a:buChar char="»"/>
            </a:pPr>
            <a:r>
              <a:rPr lang="en-US" sz="2720"/>
              <a:t>12 step encouraged, not required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rgbClr val="595959"/>
              </a:buClr>
              <a:buSzPts val="2720"/>
              <a:buChar char="»"/>
            </a:pPr>
            <a:r>
              <a:rPr lang="en-US" sz="2720"/>
              <a:t>Empower clients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rgbClr val="595959"/>
              </a:buClr>
              <a:buSzPts val="2720"/>
              <a:buChar char="»"/>
            </a:pPr>
            <a:r>
              <a:rPr lang="en-US" sz="2720"/>
              <a:t>Make treatment engaging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rgbClr val="595959"/>
              </a:buClr>
              <a:buSzPts val="2720"/>
              <a:buChar char="»"/>
            </a:pPr>
            <a:r>
              <a:rPr lang="en-US" sz="2720"/>
              <a:t>Emphasize core  concepts</a:t>
            </a:r>
            <a:endParaRPr sz="272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3"/>
          <p:cNvSpPr txBox="1">
            <a:spLocks noGrp="1"/>
          </p:cNvSpPr>
          <p:nvPr>
            <p:ph type="title"/>
          </p:nvPr>
        </p:nvSpPr>
        <p:spPr>
          <a:xfrm>
            <a:off x="457200" y="228866"/>
            <a:ext cx="8229600" cy="95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</a:pPr>
            <a:r>
              <a:rPr lang="en-US"/>
              <a:t>SEEKING SAFETY SESSION</a:t>
            </a:r>
            <a:endParaRPr/>
          </a:p>
        </p:txBody>
      </p:sp>
      <p:sp>
        <p:nvSpPr>
          <p:cNvPr id="285" name="Google Shape;285;p23"/>
          <p:cNvSpPr txBox="1"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</a:pPr>
            <a:r>
              <a:rPr lang="en-US"/>
              <a:t>PREPARATION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</a:pPr>
            <a:r>
              <a:rPr lang="en-US"/>
              <a:t>Get book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</a:pPr>
            <a:r>
              <a:rPr lang="en-US"/>
              <a:t>Read 1-2 chapters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</a:pPr>
            <a:r>
              <a:rPr lang="en-US"/>
              <a:t>Pick topic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</a:pPr>
            <a:r>
              <a:rPr lang="en-US"/>
              <a:t>Print handouts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</a:pPr>
            <a:r>
              <a:rPr lang="en-US"/>
              <a:t>Coach patient/client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</a:pPr>
            <a:r>
              <a:rPr lang="en-US"/>
              <a:t>Follow format</a:t>
            </a:r>
            <a:endParaRPr/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</a:pPr>
            <a:endParaRPr/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</a:pPr>
            <a:endParaRPr/>
          </a:p>
        </p:txBody>
      </p:sp>
      <p:pic>
        <p:nvPicPr>
          <p:cNvPr id="286" name="Google Shape;28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2974" y="1524000"/>
            <a:ext cx="3836726" cy="4119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"/>
          <p:cNvSpPr txBox="1">
            <a:spLocks noGrp="1"/>
          </p:cNvSpPr>
          <p:nvPr>
            <p:ph type="title"/>
          </p:nvPr>
        </p:nvSpPr>
        <p:spPr>
          <a:xfrm>
            <a:off x="457200" y="228866"/>
            <a:ext cx="8229600" cy="95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</a:pPr>
            <a:r>
              <a:rPr lang="en-US"/>
              <a:t>SEEKING SAFETY</a:t>
            </a:r>
            <a:endParaRPr/>
          </a:p>
        </p:txBody>
      </p:sp>
      <p:sp>
        <p:nvSpPr>
          <p:cNvPr id="293" name="Google Shape;293;p24"/>
          <p:cNvSpPr txBox="1"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20"/>
              <a:buNone/>
            </a:pPr>
            <a:r>
              <a:rPr lang="en-US" sz="2720"/>
              <a:t>Core topics include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595959"/>
              </a:buClr>
              <a:buSzPts val="2720"/>
              <a:buChar char="»"/>
            </a:pPr>
            <a:r>
              <a:rPr lang="en-US" sz="2720"/>
              <a:t>Safety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595959"/>
              </a:buClr>
              <a:buSzPts val="2720"/>
              <a:buChar char="»"/>
            </a:pPr>
            <a:r>
              <a:rPr lang="en-US" sz="2720"/>
              <a:t>Respect yourself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595959"/>
              </a:buClr>
              <a:buSzPts val="2720"/>
              <a:buChar char="»"/>
            </a:pPr>
            <a:r>
              <a:rPr lang="en-US" sz="2720"/>
              <a:t>Use coping-not substances – to escape the pain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595959"/>
              </a:buClr>
              <a:buSzPts val="2720"/>
              <a:buChar char="»"/>
            </a:pPr>
            <a:r>
              <a:rPr lang="en-US" sz="2720"/>
              <a:t>Make the present and future bettern than the past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595959"/>
              </a:buClr>
              <a:buSzPts val="2720"/>
              <a:buChar char="»"/>
            </a:pPr>
            <a:r>
              <a:rPr lang="en-US" sz="2720"/>
              <a:t>Learn to trust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595959"/>
              </a:buClr>
              <a:buSzPts val="2720"/>
              <a:buChar char="»"/>
            </a:pPr>
            <a:r>
              <a:rPr lang="en-US" sz="2720"/>
              <a:t>Take good care of your body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rgbClr val="595959"/>
              </a:buClr>
              <a:buSzPts val="2720"/>
              <a:buChar char="»"/>
            </a:pPr>
            <a:r>
              <a:rPr lang="en-US" sz="2720"/>
              <a:t>Never, never, never, never, never, never give up</a:t>
            </a:r>
            <a:endParaRPr sz="272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5"/>
          <p:cNvSpPr txBox="1">
            <a:spLocks noGrp="1"/>
          </p:cNvSpPr>
          <p:nvPr>
            <p:ph type="title"/>
          </p:nvPr>
        </p:nvSpPr>
        <p:spPr>
          <a:xfrm>
            <a:off x="457200" y="228866"/>
            <a:ext cx="8229600" cy="95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</a:pPr>
            <a:r>
              <a:rPr lang="en-US"/>
              <a:t>SEEKING SAFETY SESSION</a:t>
            </a:r>
            <a:endParaRPr/>
          </a:p>
        </p:txBody>
      </p:sp>
      <p:sp>
        <p:nvSpPr>
          <p:cNvPr id="300" name="Google Shape;300;p25"/>
          <p:cNvSpPr txBox="1"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</a:pPr>
            <a:r>
              <a:rPr lang="en-US"/>
              <a:t>Format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</a:pPr>
            <a:r>
              <a:rPr lang="en-US"/>
              <a:t>Check in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Char char="•"/>
            </a:pPr>
            <a:r>
              <a:rPr lang="en-US"/>
              <a:t>Since your last session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▪"/>
            </a:pPr>
            <a:r>
              <a:rPr lang="en-US"/>
              <a:t>How are you feeling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▪"/>
            </a:pPr>
            <a:r>
              <a:rPr lang="en-US"/>
              <a:t>What good coping have you done?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▪"/>
            </a:pPr>
            <a:r>
              <a:rPr lang="en-US"/>
              <a:t>Any substance use or other unsafe behaviour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▪"/>
            </a:pPr>
            <a:r>
              <a:rPr lang="en-US"/>
              <a:t>Did you complete your commitment?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▪"/>
            </a:pPr>
            <a:r>
              <a:rPr lang="en-US"/>
              <a:t>Community resource update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6"/>
          <p:cNvSpPr txBox="1">
            <a:spLocks noGrp="1"/>
          </p:cNvSpPr>
          <p:nvPr>
            <p:ph type="title"/>
          </p:nvPr>
        </p:nvSpPr>
        <p:spPr>
          <a:xfrm>
            <a:off x="457200" y="228866"/>
            <a:ext cx="8229600" cy="95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</a:pPr>
            <a:r>
              <a:rPr lang="en-US"/>
              <a:t>SEEKING SAFETY SESSION</a:t>
            </a:r>
            <a:endParaRPr/>
          </a:p>
        </p:txBody>
      </p:sp>
      <p:sp>
        <p:nvSpPr>
          <p:cNvPr id="307" name="Google Shape;307;p26"/>
          <p:cNvSpPr txBox="1"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960"/>
              <a:buChar char="»"/>
            </a:pPr>
            <a:r>
              <a:rPr lang="en-US" sz="2960"/>
              <a:t>Format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595959"/>
              </a:buClr>
              <a:buSzPts val="2960"/>
              <a:buChar char="»"/>
            </a:pPr>
            <a:r>
              <a:rPr lang="en-US" sz="2960"/>
              <a:t>Quote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595959"/>
              </a:buClr>
              <a:buSzPts val="2590"/>
              <a:buChar char="•"/>
            </a:pPr>
            <a:r>
              <a:rPr lang="en-US" sz="2590"/>
              <a:t>Eg. “No feeling is final”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595959"/>
              </a:buClr>
              <a:buSzPts val="2590"/>
              <a:buChar char="•"/>
            </a:pPr>
            <a:r>
              <a:rPr lang="en-US" sz="2590"/>
              <a:t>Ask the group “what’s the main point”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595959"/>
              </a:buClr>
              <a:buSzPts val="2590"/>
              <a:buChar char="•"/>
            </a:pPr>
            <a:r>
              <a:rPr lang="en-US" sz="2590"/>
              <a:t>Link the quote to the topic of the day, have them skim the patient booklet and go over concept and continue discussion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595959"/>
              </a:buClr>
              <a:buSzPts val="2590"/>
              <a:buChar char="•"/>
            </a:pPr>
            <a:r>
              <a:rPr lang="en-US" sz="2590"/>
              <a:t>Opportunities for role play, to link to check in and to practice skills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7"/>
          <p:cNvSpPr txBox="1">
            <a:spLocks noGrp="1"/>
          </p:cNvSpPr>
          <p:nvPr>
            <p:ph type="title"/>
          </p:nvPr>
        </p:nvSpPr>
        <p:spPr>
          <a:xfrm>
            <a:off x="457200" y="228866"/>
            <a:ext cx="8229600" cy="95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</a:pPr>
            <a:r>
              <a:rPr lang="en-US"/>
              <a:t>SEEKING SAFETY SESSION</a:t>
            </a:r>
            <a:endParaRPr/>
          </a:p>
        </p:txBody>
      </p:sp>
      <p:sp>
        <p:nvSpPr>
          <p:cNvPr id="314" name="Google Shape;314;p27"/>
          <p:cNvSpPr txBox="1"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</a:pPr>
            <a:r>
              <a:rPr lang="en-US"/>
              <a:t>Grounding 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Char char="•"/>
            </a:pPr>
            <a:r>
              <a:rPr lang="en-US"/>
              <a:t>Cover 3 methods mental, physical, soothing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Char char="•"/>
            </a:pPr>
            <a:r>
              <a:rPr lang="en-US"/>
              <a:t>spend 10 min doing an exercise and debriefing – all guiding questions are in the text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Char char="•"/>
            </a:pPr>
            <a:r>
              <a:rPr lang="en-US"/>
              <a:t>Trouble shoot the upcoming week and items to focus on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Char char="•"/>
            </a:pPr>
            <a:r>
              <a:rPr lang="en-US"/>
              <a:t>Works better as the focus is on the external world.  </a:t>
            </a:r>
            <a:endParaRPr/>
          </a:p>
          <a:p>
            <a:pPr marL="74295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8"/>
          <p:cNvSpPr txBox="1">
            <a:spLocks noGrp="1"/>
          </p:cNvSpPr>
          <p:nvPr>
            <p:ph type="title"/>
          </p:nvPr>
        </p:nvSpPr>
        <p:spPr>
          <a:xfrm>
            <a:off x="457200" y="228866"/>
            <a:ext cx="8229600" cy="95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</a:pPr>
            <a:r>
              <a:rPr lang="en-US"/>
              <a:t>SEEKING SAFETY SESSION</a:t>
            </a:r>
            <a:endParaRPr/>
          </a:p>
        </p:txBody>
      </p:sp>
      <p:sp>
        <p:nvSpPr>
          <p:cNvPr id="321" name="Google Shape;321;p28"/>
          <p:cNvSpPr txBox="1"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</a:pPr>
            <a:r>
              <a:rPr lang="en-US"/>
              <a:t>Check Out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Char char="•"/>
            </a:pPr>
            <a:r>
              <a:rPr lang="en-US"/>
              <a:t>Name one thing you got out of today’s session (and any problems with the session)</a:t>
            </a:r>
            <a:endParaRPr/>
          </a:p>
          <a:p>
            <a:pPr marL="74295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Char char="•"/>
            </a:pPr>
            <a:r>
              <a:rPr lang="en-US"/>
              <a:t>What is your new commitment?</a:t>
            </a:r>
            <a:endParaRPr/>
          </a:p>
          <a:p>
            <a:pPr marL="74295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Char char="•"/>
            </a:pPr>
            <a:r>
              <a:rPr lang="en-US"/>
              <a:t>What community resource will you call?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457200" y="228866"/>
            <a:ext cx="8229600" cy="95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entury Gothic"/>
              <a:buNone/>
            </a:pPr>
            <a:r>
              <a:rPr lang="en-US" sz="4800"/>
              <a:t>OUTLINE</a:t>
            </a:r>
            <a:endParaRPr/>
          </a:p>
        </p:txBody>
      </p:sp>
      <p:sp>
        <p:nvSpPr>
          <p:cNvPr id="181" name="Google Shape;181;p6"/>
          <p:cNvSpPr txBox="1"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</a:pPr>
            <a:r>
              <a:rPr lang="en-US" dirty="0" smtClean="0"/>
              <a:t>CASE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</a:pPr>
            <a:r>
              <a:rPr lang="en-US" dirty="0" smtClean="0"/>
              <a:t>Trauma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</a:pPr>
            <a:r>
              <a:rPr lang="en-US" dirty="0"/>
              <a:t>Trauma Informed Care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</a:pPr>
            <a:r>
              <a:rPr lang="en-US" dirty="0"/>
              <a:t>How to do Seeking </a:t>
            </a:r>
            <a:r>
              <a:rPr lang="en-US" dirty="0" smtClean="0"/>
              <a:t>safety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</a:pPr>
            <a:r>
              <a:rPr lang="en-US" b="1" u="sng" dirty="0" smtClean="0"/>
              <a:t>OUD, complex PTSD, PTSD</a:t>
            </a:r>
            <a:endParaRPr b="1" u="sng"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</a:pPr>
            <a:r>
              <a:rPr lang="en-US" dirty="0"/>
              <a:t>Next steps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615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PTSD and Opioid Use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SUD – 26-52% have PTSD</a:t>
            </a:r>
          </a:p>
          <a:p>
            <a:r>
              <a:rPr lang="en-US" dirty="0" smtClean="0"/>
              <a:t>OUD – 41% lifetime and 33% current PTSD</a:t>
            </a:r>
          </a:p>
          <a:p>
            <a:r>
              <a:rPr lang="en-US" dirty="0" smtClean="0"/>
              <a:t>OUD Rx – saves lives</a:t>
            </a:r>
          </a:p>
          <a:p>
            <a:r>
              <a:rPr lang="en-US" dirty="0" smtClean="0"/>
              <a:t>OUD plus PTSD –poorer retention, outcomes, but OAT still reduces opioid use</a:t>
            </a:r>
          </a:p>
          <a:p>
            <a:r>
              <a:rPr lang="en-US" dirty="0" smtClean="0"/>
              <a:t>Recommend integrated approach</a:t>
            </a:r>
          </a:p>
          <a:p>
            <a:r>
              <a:rPr lang="en-US" dirty="0" smtClean="0"/>
              <a:t>Multiple barriers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5186426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212121"/>
                </a:solidFill>
                <a:latin typeface="BlinkMacSystemFont"/>
              </a:rPr>
              <a:t>Dahlby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 L, Kerr T. PTSD and opioid use: implications for intervention and policy.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Subst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 Abuse Treat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Prev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 Policy. 2020 Mar 16;15(1):22.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doi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: 10.1186/s13011-020-00264-8. PMID: 32178693; PMCID: PMC7077145.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07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Mood/anxiety treatment in OUD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OAT treatment has a much bigger impact than Therapy/meds; Once stable on OAT, you can get symptoms improvement </a:t>
            </a:r>
          </a:p>
          <a:p>
            <a:pPr lvl="1"/>
            <a:r>
              <a:rPr lang="en-US" sz="2300" dirty="0">
                <a:solidFill>
                  <a:srgbClr val="212121"/>
                </a:solidFill>
                <a:latin typeface="BlinkMacSystemFont"/>
              </a:rPr>
              <a:t>Hassan AN, Howe AS, </a:t>
            </a:r>
            <a:r>
              <a:rPr lang="en-US" sz="2300" dirty="0" err="1">
                <a:solidFill>
                  <a:srgbClr val="212121"/>
                </a:solidFill>
                <a:latin typeface="BlinkMacSystemFont"/>
              </a:rPr>
              <a:t>Samokhvalov</a:t>
            </a:r>
            <a:r>
              <a:rPr lang="en-US" sz="2300" dirty="0">
                <a:solidFill>
                  <a:srgbClr val="212121"/>
                </a:solidFill>
                <a:latin typeface="BlinkMacSystemFont"/>
              </a:rPr>
              <a:t> AV, Le </a:t>
            </a:r>
            <a:r>
              <a:rPr lang="en-US" sz="2300" dirty="0" err="1">
                <a:solidFill>
                  <a:srgbClr val="212121"/>
                </a:solidFill>
                <a:latin typeface="BlinkMacSystemFont"/>
              </a:rPr>
              <a:t>Foll</a:t>
            </a:r>
            <a:r>
              <a:rPr lang="en-US" sz="2300" dirty="0">
                <a:solidFill>
                  <a:srgbClr val="212121"/>
                </a:solidFill>
                <a:latin typeface="BlinkMacSystemFont"/>
              </a:rPr>
              <a:t> B, George TP. Management of mood and anxiety disorders in patients receiving opioid agonist therapy: Review and meta-analysis. Am J Addict. 2017 Sep;26(6):551-563. </a:t>
            </a:r>
            <a:r>
              <a:rPr lang="en-US" sz="2300" dirty="0" err="1">
                <a:solidFill>
                  <a:srgbClr val="212121"/>
                </a:solidFill>
                <a:latin typeface="BlinkMacSystemFont"/>
              </a:rPr>
              <a:t>doi</a:t>
            </a:r>
            <a:r>
              <a:rPr lang="en-US" sz="2300" dirty="0">
                <a:solidFill>
                  <a:srgbClr val="212121"/>
                </a:solidFill>
                <a:latin typeface="BlinkMacSystemFont"/>
              </a:rPr>
              <a:t>: 10.1111/ajad.12581. </a:t>
            </a:r>
            <a:r>
              <a:rPr lang="en-US" sz="2300" dirty="0" err="1">
                <a:solidFill>
                  <a:srgbClr val="212121"/>
                </a:solidFill>
                <a:latin typeface="BlinkMacSystemFont"/>
              </a:rPr>
              <a:t>Epub</a:t>
            </a:r>
            <a:r>
              <a:rPr lang="en-US" sz="2300" dirty="0">
                <a:solidFill>
                  <a:srgbClr val="212121"/>
                </a:solidFill>
                <a:latin typeface="BlinkMacSystemFont"/>
              </a:rPr>
              <a:t> 2017 Jul 4. PMID: 28675762.</a:t>
            </a:r>
            <a:endParaRPr lang="en-US" sz="23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SAMHSA suggest treating both OUD and PTSD</a:t>
            </a:r>
          </a:p>
          <a:p>
            <a:pPr lvl="1"/>
            <a:r>
              <a:rPr lang="en-US" sz="2300" dirty="0"/>
              <a:t>Substance Abuse and Mental Health Services Administration, Pharmacologic Guidelines for Treating Individuals with Post-Traumatic Stress Disorder and Co-Occurring Opioid Use Disorders. HHS Publication No. SMA-12-4688, Rockville, MD: Substance Abuse and Mental Health Services Administration, 2012.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8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7"/>
          <p:cNvSpPr txBox="1">
            <a:spLocks noGrp="1"/>
          </p:cNvSpPr>
          <p:nvPr>
            <p:ph type="sldNum" idx="12"/>
          </p:nvPr>
        </p:nvSpPr>
        <p:spPr>
          <a:xfrm>
            <a:off x="8275320" y="5052063"/>
            <a:ext cx="342900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2283" tIns="41130" rIns="82283" bIns="4113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3</a:t>
            </a:fld>
            <a:endParaRPr/>
          </a:p>
        </p:txBody>
      </p:sp>
      <p:sp>
        <p:nvSpPr>
          <p:cNvPr id="367" name="Google Shape;367;p17"/>
          <p:cNvSpPr/>
          <p:nvPr/>
        </p:nvSpPr>
        <p:spPr>
          <a:xfrm>
            <a:off x="3835598" y="672596"/>
            <a:ext cx="1360282" cy="437448"/>
          </a:xfrm>
          <a:prstGeom prst="rect">
            <a:avLst/>
          </a:prstGeom>
          <a:solidFill>
            <a:srgbClr val="595959"/>
          </a:solidFill>
          <a:ln w="25400" cap="flat" cmpd="sng">
            <a:solidFill>
              <a:srgbClr val="3E8A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83" tIns="41130" rIns="82283" bIns="41130" anchor="ctr" anchorCtr="0">
            <a:noAutofit/>
          </a:bodyPr>
          <a:lstStyle/>
          <a:p>
            <a:pPr algn="ctr"/>
            <a:r>
              <a:rPr lang="en-US" sz="121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SUBSTANCE USE DISORDERS</a:t>
            </a:r>
            <a:endParaRPr sz="1620"/>
          </a:p>
        </p:txBody>
      </p:sp>
      <p:sp>
        <p:nvSpPr>
          <p:cNvPr id="368" name="Google Shape;368;p17"/>
          <p:cNvSpPr/>
          <p:nvPr/>
        </p:nvSpPr>
        <p:spPr>
          <a:xfrm>
            <a:off x="998515" y="1547489"/>
            <a:ext cx="1360282" cy="4374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3E8A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83" tIns="41130" rIns="82283" bIns="41130" anchor="ctr" anchorCtr="0">
            <a:noAutofit/>
          </a:bodyPr>
          <a:lstStyle/>
          <a:p>
            <a:pPr algn="ctr"/>
            <a:r>
              <a:rPr lang="en-US" sz="121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Core Symptoms</a:t>
            </a:r>
            <a:endParaRPr sz="1620"/>
          </a:p>
        </p:txBody>
      </p:sp>
      <p:sp>
        <p:nvSpPr>
          <p:cNvPr id="369" name="Google Shape;369;p17"/>
          <p:cNvSpPr/>
          <p:nvPr/>
        </p:nvSpPr>
        <p:spPr>
          <a:xfrm>
            <a:off x="4434840" y="1541497"/>
            <a:ext cx="1360282" cy="4374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3E8A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83" tIns="41130" rIns="82283" bIns="41130" anchor="ctr" anchorCtr="0">
            <a:noAutofit/>
          </a:bodyPr>
          <a:lstStyle/>
          <a:p>
            <a:pPr algn="ctr"/>
            <a:r>
              <a:rPr lang="en-US" sz="121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Comorbid PTSD</a:t>
            </a:r>
            <a:endParaRPr sz="1620"/>
          </a:p>
        </p:txBody>
      </p:sp>
      <p:sp>
        <p:nvSpPr>
          <p:cNvPr id="370" name="Google Shape;370;p17"/>
          <p:cNvSpPr/>
          <p:nvPr/>
        </p:nvSpPr>
        <p:spPr>
          <a:xfrm>
            <a:off x="6828282" y="1547489"/>
            <a:ext cx="1360282" cy="4374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3E8A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83" tIns="41130" rIns="82283" bIns="41130" anchor="ctr" anchorCtr="0">
            <a:noAutofit/>
          </a:bodyPr>
          <a:lstStyle/>
          <a:p>
            <a:pPr algn="ctr"/>
            <a:r>
              <a:rPr lang="en-US" sz="121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Comorbid BPD</a:t>
            </a:r>
            <a:endParaRPr sz="1620"/>
          </a:p>
        </p:txBody>
      </p:sp>
      <p:sp>
        <p:nvSpPr>
          <p:cNvPr id="371" name="Google Shape;371;p17"/>
          <p:cNvSpPr/>
          <p:nvPr/>
        </p:nvSpPr>
        <p:spPr>
          <a:xfrm>
            <a:off x="1145328" y="2254596"/>
            <a:ext cx="976968" cy="437448"/>
          </a:xfrm>
          <a:prstGeom prst="rect">
            <a:avLst/>
          </a:prstGeom>
          <a:solidFill>
            <a:srgbClr val="D8D8D8"/>
          </a:solidFill>
          <a:ln w="25400" cap="flat" cmpd="sng">
            <a:solidFill>
              <a:srgbClr val="3E8A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83" tIns="41130" rIns="82283" bIns="41130" anchor="ctr" anchorCtr="0">
            <a:noAutofit/>
          </a:bodyPr>
          <a:lstStyle/>
          <a:p>
            <a:pPr algn="ctr"/>
            <a:r>
              <a:rPr lang="en-US" sz="121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Motivation</a:t>
            </a:r>
            <a:endParaRPr sz="1620"/>
          </a:p>
        </p:txBody>
      </p:sp>
      <p:sp>
        <p:nvSpPr>
          <p:cNvPr id="372" name="Google Shape;372;p17"/>
          <p:cNvSpPr/>
          <p:nvPr/>
        </p:nvSpPr>
        <p:spPr>
          <a:xfrm>
            <a:off x="1145328" y="2955708"/>
            <a:ext cx="976968" cy="437448"/>
          </a:xfrm>
          <a:prstGeom prst="rect">
            <a:avLst/>
          </a:prstGeom>
          <a:solidFill>
            <a:srgbClr val="D8D8D8"/>
          </a:solidFill>
          <a:ln w="25400" cap="flat" cmpd="sng">
            <a:solidFill>
              <a:srgbClr val="3E8A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83" tIns="41130" rIns="82283" bIns="41130" anchor="ctr" anchorCtr="0">
            <a:noAutofit/>
          </a:bodyPr>
          <a:lstStyle/>
          <a:p>
            <a:pPr algn="ctr"/>
            <a:r>
              <a:rPr lang="en-US" sz="121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CBT</a:t>
            </a:r>
            <a:endParaRPr sz="1620"/>
          </a:p>
        </p:txBody>
      </p:sp>
      <p:sp>
        <p:nvSpPr>
          <p:cNvPr id="373" name="Google Shape;373;p17"/>
          <p:cNvSpPr/>
          <p:nvPr/>
        </p:nvSpPr>
        <p:spPr>
          <a:xfrm>
            <a:off x="1145328" y="4447823"/>
            <a:ext cx="976968" cy="437448"/>
          </a:xfrm>
          <a:prstGeom prst="rect">
            <a:avLst/>
          </a:prstGeom>
          <a:solidFill>
            <a:srgbClr val="D8D8D8"/>
          </a:solidFill>
          <a:ln w="25400" cap="flat" cmpd="sng">
            <a:solidFill>
              <a:srgbClr val="3E8A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83" tIns="41130" rIns="82283" bIns="41130" anchor="ctr" anchorCtr="0">
            <a:noAutofit/>
          </a:bodyPr>
          <a:lstStyle/>
          <a:p>
            <a:pPr algn="ctr"/>
            <a:r>
              <a:rPr lang="en-US" sz="121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12-Step</a:t>
            </a:r>
            <a:endParaRPr sz="1620"/>
          </a:p>
        </p:txBody>
      </p:sp>
      <p:cxnSp>
        <p:nvCxnSpPr>
          <p:cNvPr id="374" name="Google Shape;374;p17"/>
          <p:cNvCxnSpPr>
            <a:stCxn id="367" idx="2"/>
            <a:endCxn id="368" idx="0"/>
          </p:cNvCxnSpPr>
          <p:nvPr/>
        </p:nvCxnSpPr>
        <p:spPr>
          <a:xfrm rot="5400000">
            <a:off x="2878458" y="-89837"/>
            <a:ext cx="437400" cy="283716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5" name="Google Shape;375;p17"/>
          <p:cNvCxnSpPr>
            <a:stCxn id="367" idx="2"/>
            <a:endCxn id="370" idx="0"/>
          </p:cNvCxnSpPr>
          <p:nvPr/>
        </p:nvCxnSpPr>
        <p:spPr>
          <a:xfrm rot="-5400000" flipH="1">
            <a:off x="5793378" y="-167597"/>
            <a:ext cx="437400" cy="2992680"/>
          </a:xfrm>
          <a:prstGeom prst="bentConnector3">
            <a:avLst>
              <a:gd name="adj1" fmla="val 50005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6" name="Google Shape;376;p17"/>
          <p:cNvCxnSpPr>
            <a:stCxn id="367" idx="2"/>
            <a:endCxn id="369" idx="0"/>
          </p:cNvCxnSpPr>
          <p:nvPr/>
        </p:nvCxnSpPr>
        <p:spPr>
          <a:xfrm rot="-5400000" flipH="1">
            <a:off x="4599573" y="1026208"/>
            <a:ext cx="431460" cy="599130"/>
          </a:xfrm>
          <a:prstGeom prst="bentConnector3">
            <a:avLst>
              <a:gd name="adj1" fmla="val 49999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7" name="Google Shape;377;p17"/>
          <p:cNvCxnSpPr>
            <a:stCxn id="368" idx="1"/>
            <a:endCxn id="371" idx="1"/>
          </p:cNvCxnSpPr>
          <p:nvPr/>
        </p:nvCxnSpPr>
        <p:spPr>
          <a:xfrm>
            <a:off x="998515" y="1766213"/>
            <a:ext cx="146880" cy="707130"/>
          </a:xfrm>
          <a:prstGeom prst="bentConnector3">
            <a:avLst>
              <a:gd name="adj1" fmla="val -105056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8" name="Google Shape;378;p17"/>
          <p:cNvCxnSpPr>
            <a:stCxn id="368" idx="1"/>
            <a:endCxn id="372" idx="1"/>
          </p:cNvCxnSpPr>
          <p:nvPr/>
        </p:nvCxnSpPr>
        <p:spPr>
          <a:xfrm>
            <a:off x="998515" y="1766213"/>
            <a:ext cx="146880" cy="1408320"/>
          </a:xfrm>
          <a:prstGeom prst="bentConnector3">
            <a:avLst>
              <a:gd name="adj1" fmla="val -105056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9" name="Google Shape;379;p17"/>
          <p:cNvCxnSpPr>
            <a:stCxn id="368" idx="1"/>
            <a:endCxn id="373" idx="1"/>
          </p:cNvCxnSpPr>
          <p:nvPr/>
        </p:nvCxnSpPr>
        <p:spPr>
          <a:xfrm>
            <a:off x="998515" y="1766213"/>
            <a:ext cx="146880" cy="2900340"/>
          </a:xfrm>
          <a:prstGeom prst="bentConnector3">
            <a:avLst>
              <a:gd name="adj1" fmla="val -105056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0" name="Google Shape;380;p17"/>
          <p:cNvSpPr/>
          <p:nvPr/>
        </p:nvSpPr>
        <p:spPr>
          <a:xfrm>
            <a:off x="2637776" y="3332898"/>
            <a:ext cx="1397903" cy="437448"/>
          </a:xfrm>
          <a:prstGeom prst="rect">
            <a:avLst/>
          </a:prstGeom>
          <a:solidFill>
            <a:srgbClr val="D8D8D8"/>
          </a:solidFill>
          <a:ln w="25400" cap="flat" cmpd="sng">
            <a:solidFill>
              <a:srgbClr val="3E8A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83" tIns="41130" rIns="82283" bIns="41130" anchor="ctr" anchorCtr="0">
            <a:noAutofit/>
          </a:bodyPr>
          <a:lstStyle/>
          <a:p>
            <a:pPr algn="ctr"/>
            <a:r>
              <a:rPr lang="en-US" sz="121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Contingency Management</a:t>
            </a:r>
            <a:endParaRPr sz="1620"/>
          </a:p>
        </p:txBody>
      </p:sp>
      <p:sp>
        <p:nvSpPr>
          <p:cNvPr id="381" name="Google Shape;381;p17"/>
          <p:cNvSpPr/>
          <p:nvPr/>
        </p:nvSpPr>
        <p:spPr>
          <a:xfrm>
            <a:off x="2637776" y="3860233"/>
            <a:ext cx="1397903" cy="437448"/>
          </a:xfrm>
          <a:prstGeom prst="rect">
            <a:avLst/>
          </a:prstGeom>
          <a:solidFill>
            <a:srgbClr val="D8D8D8"/>
          </a:solidFill>
          <a:ln w="25400" cap="flat" cmpd="sng">
            <a:solidFill>
              <a:srgbClr val="3E8A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83" tIns="41130" rIns="82283" bIns="41130" anchor="ctr" anchorCtr="0">
            <a:noAutofit/>
          </a:bodyPr>
          <a:lstStyle/>
          <a:p>
            <a:pPr algn="ctr"/>
            <a:r>
              <a:rPr lang="en-US" sz="121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Reinforcement</a:t>
            </a:r>
            <a:endParaRPr sz="1620"/>
          </a:p>
        </p:txBody>
      </p:sp>
      <p:sp>
        <p:nvSpPr>
          <p:cNvPr id="382" name="Google Shape;382;p17"/>
          <p:cNvSpPr/>
          <p:nvPr/>
        </p:nvSpPr>
        <p:spPr>
          <a:xfrm>
            <a:off x="2630918" y="4401283"/>
            <a:ext cx="3199668" cy="623858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rgbClr val="3E8A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83" tIns="41130" rIns="82283" bIns="41130" anchor="ctr" anchorCtr="0">
            <a:noAutofit/>
          </a:bodyPr>
          <a:lstStyle/>
          <a:p>
            <a:pPr algn="ctr"/>
            <a:r>
              <a:rPr lang="en-US" sz="121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Reinforcement and Family Training</a:t>
            </a:r>
            <a:endParaRPr sz="1620"/>
          </a:p>
          <a:p>
            <a:pPr algn="ctr"/>
            <a:r>
              <a:rPr lang="en-US" sz="121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(CRAFT)</a:t>
            </a:r>
            <a:endParaRPr sz="1620"/>
          </a:p>
        </p:txBody>
      </p:sp>
      <p:sp>
        <p:nvSpPr>
          <p:cNvPr id="383" name="Google Shape;383;p17"/>
          <p:cNvSpPr/>
          <p:nvPr/>
        </p:nvSpPr>
        <p:spPr>
          <a:xfrm>
            <a:off x="2637775" y="2895453"/>
            <a:ext cx="1397903" cy="350689"/>
          </a:xfrm>
          <a:prstGeom prst="rect">
            <a:avLst/>
          </a:prstGeom>
          <a:solidFill>
            <a:srgbClr val="D8D8D8"/>
          </a:solidFill>
          <a:ln w="25400" cap="flat" cmpd="sng">
            <a:solidFill>
              <a:srgbClr val="3E8A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83" tIns="41130" rIns="82283" bIns="41130" anchor="ctr" anchorCtr="0">
            <a:noAutofit/>
          </a:bodyPr>
          <a:lstStyle/>
          <a:p>
            <a:pPr algn="ctr"/>
            <a:r>
              <a:rPr lang="en-US" sz="121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Relapse Prevention</a:t>
            </a:r>
            <a:endParaRPr sz="1620"/>
          </a:p>
        </p:txBody>
      </p:sp>
      <p:sp>
        <p:nvSpPr>
          <p:cNvPr id="384" name="Google Shape;384;p17"/>
          <p:cNvSpPr/>
          <p:nvPr/>
        </p:nvSpPr>
        <p:spPr>
          <a:xfrm>
            <a:off x="4815361" y="2410397"/>
            <a:ext cx="1397903" cy="437448"/>
          </a:xfrm>
          <a:prstGeom prst="rect">
            <a:avLst/>
          </a:prstGeom>
          <a:solidFill>
            <a:srgbClr val="D8D8D8"/>
          </a:solidFill>
          <a:ln w="25400" cap="flat" cmpd="sng">
            <a:solidFill>
              <a:srgbClr val="3E8A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83" tIns="41130" rIns="82283" bIns="41130" anchor="ctr" anchorCtr="0">
            <a:noAutofit/>
          </a:bodyPr>
          <a:lstStyle/>
          <a:p>
            <a:pPr algn="ctr"/>
            <a:r>
              <a:rPr lang="en-US" sz="121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Seeking Safety</a:t>
            </a:r>
            <a:endParaRPr sz="1620"/>
          </a:p>
        </p:txBody>
      </p:sp>
      <p:sp>
        <p:nvSpPr>
          <p:cNvPr id="385" name="Google Shape;385;p17"/>
          <p:cNvSpPr/>
          <p:nvPr/>
        </p:nvSpPr>
        <p:spPr>
          <a:xfrm>
            <a:off x="4815361" y="3060575"/>
            <a:ext cx="1397903" cy="437448"/>
          </a:xfrm>
          <a:prstGeom prst="rect">
            <a:avLst/>
          </a:prstGeom>
          <a:solidFill>
            <a:srgbClr val="D8D8D8"/>
          </a:solidFill>
          <a:ln w="25400" cap="flat" cmpd="sng">
            <a:solidFill>
              <a:srgbClr val="3E8A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83" tIns="41130" rIns="82283" bIns="41130" anchor="ctr" anchorCtr="0">
            <a:noAutofit/>
          </a:bodyPr>
          <a:lstStyle/>
          <a:p>
            <a:pPr algn="ctr"/>
            <a:r>
              <a:rPr lang="en-US" sz="121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Cognitive Processing Therapy</a:t>
            </a:r>
            <a:endParaRPr sz="1620"/>
          </a:p>
        </p:txBody>
      </p:sp>
      <p:cxnSp>
        <p:nvCxnSpPr>
          <p:cNvPr id="386" name="Google Shape;386;p17"/>
          <p:cNvCxnSpPr>
            <a:stCxn id="369" idx="1"/>
            <a:endCxn id="384" idx="1"/>
          </p:cNvCxnSpPr>
          <p:nvPr/>
        </p:nvCxnSpPr>
        <p:spPr>
          <a:xfrm>
            <a:off x="4434840" y="1760221"/>
            <a:ext cx="380430" cy="868860"/>
          </a:xfrm>
          <a:prstGeom prst="bentConnector3">
            <a:avLst>
              <a:gd name="adj1" fmla="val -4056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7" name="Google Shape;387;p17"/>
          <p:cNvCxnSpPr>
            <a:stCxn id="369" idx="1"/>
            <a:endCxn id="385" idx="1"/>
          </p:cNvCxnSpPr>
          <p:nvPr/>
        </p:nvCxnSpPr>
        <p:spPr>
          <a:xfrm>
            <a:off x="4434840" y="1760221"/>
            <a:ext cx="380430" cy="1519020"/>
          </a:xfrm>
          <a:prstGeom prst="bentConnector3">
            <a:avLst>
              <a:gd name="adj1" fmla="val -4056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8" name="Google Shape;388;p17"/>
          <p:cNvSpPr/>
          <p:nvPr/>
        </p:nvSpPr>
        <p:spPr>
          <a:xfrm>
            <a:off x="6790663" y="2427542"/>
            <a:ext cx="1397903" cy="437448"/>
          </a:xfrm>
          <a:prstGeom prst="rect">
            <a:avLst/>
          </a:prstGeom>
          <a:solidFill>
            <a:srgbClr val="D8D8D8"/>
          </a:solidFill>
          <a:ln w="25400" cap="flat" cmpd="sng">
            <a:solidFill>
              <a:srgbClr val="3E8A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83" tIns="41130" rIns="82283" bIns="41130" anchor="ctr" anchorCtr="0">
            <a:noAutofit/>
          </a:bodyPr>
          <a:lstStyle/>
          <a:p>
            <a:pPr algn="ctr"/>
            <a:r>
              <a:rPr lang="en-US" sz="121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Dialectical Behaviour Therapy</a:t>
            </a:r>
            <a:endParaRPr sz="1620"/>
          </a:p>
        </p:txBody>
      </p:sp>
      <p:cxnSp>
        <p:nvCxnSpPr>
          <p:cNvPr id="389" name="Google Shape;389;p17"/>
          <p:cNvCxnSpPr>
            <a:stCxn id="370" idx="1"/>
            <a:endCxn id="388" idx="1"/>
          </p:cNvCxnSpPr>
          <p:nvPr/>
        </p:nvCxnSpPr>
        <p:spPr>
          <a:xfrm flipH="1">
            <a:off x="6790752" y="1766213"/>
            <a:ext cx="37530" cy="879930"/>
          </a:xfrm>
          <a:prstGeom prst="bentConnector3">
            <a:avLst>
              <a:gd name="adj1" fmla="val 511388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0" name="Google Shape;390;p17"/>
          <p:cNvCxnSpPr>
            <a:stCxn id="372" idx="3"/>
            <a:endCxn id="383" idx="1"/>
          </p:cNvCxnSpPr>
          <p:nvPr/>
        </p:nvCxnSpPr>
        <p:spPr>
          <a:xfrm rot="10800000" flipH="1">
            <a:off x="2122296" y="3070751"/>
            <a:ext cx="515430" cy="103680"/>
          </a:xfrm>
          <a:prstGeom prst="bentConnector3">
            <a:avLst>
              <a:gd name="adj1" fmla="val 50005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1" name="Google Shape;391;p17"/>
          <p:cNvCxnSpPr>
            <a:stCxn id="372" idx="3"/>
            <a:endCxn id="380" idx="1"/>
          </p:cNvCxnSpPr>
          <p:nvPr/>
        </p:nvCxnSpPr>
        <p:spPr>
          <a:xfrm>
            <a:off x="2122296" y="3174431"/>
            <a:ext cx="515430" cy="377190"/>
          </a:xfrm>
          <a:prstGeom prst="bentConnector3">
            <a:avLst>
              <a:gd name="adj1" fmla="val 50005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2" name="Google Shape;392;p17"/>
          <p:cNvCxnSpPr>
            <a:stCxn id="372" idx="3"/>
            <a:endCxn id="381" idx="1"/>
          </p:cNvCxnSpPr>
          <p:nvPr/>
        </p:nvCxnSpPr>
        <p:spPr>
          <a:xfrm>
            <a:off x="2122296" y="3174431"/>
            <a:ext cx="515430" cy="904500"/>
          </a:xfrm>
          <a:prstGeom prst="bentConnector3">
            <a:avLst>
              <a:gd name="adj1" fmla="val 50005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3" name="Google Shape;393;p17"/>
          <p:cNvCxnSpPr>
            <a:stCxn id="372" idx="3"/>
            <a:endCxn id="382" idx="1"/>
          </p:cNvCxnSpPr>
          <p:nvPr/>
        </p:nvCxnSpPr>
        <p:spPr>
          <a:xfrm>
            <a:off x="2122296" y="3174432"/>
            <a:ext cx="508622" cy="153878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4" name="Google Shape;394;p17"/>
          <p:cNvSpPr/>
          <p:nvPr/>
        </p:nvSpPr>
        <p:spPr>
          <a:xfrm>
            <a:off x="2579617" y="1958456"/>
            <a:ext cx="1397903" cy="237448"/>
          </a:xfrm>
          <a:prstGeom prst="rect">
            <a:avLst/>
          </a:prstGeom>
          <a:solidFill>
            <a:srgbClr val="D8D8D8"/>
          </a:solidFill>
          <a:ln w="25400" cap="flat" cmpd="sng">
            <a:solidFill>
              <a:srgbClr val="3E8A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83" tIns="41130" rIns="82283" bIns="41130" anchor="ctr" anchorCtr="0">
            <a:noAutofit/>
          </a:bodyPr>
          <a:lstStyle/>
          <a:p>
            <a:pPr algn="ctr"/>
            <a:r>
              <a:rPr lang="en-US" sz="121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</a:t>
            </a:r>
            <a:endParaRPr sz="1620"/>
          </a:p>
        </p:txBody>
      </p:sp>
      <p:sp>
        <p:nvSpPr>
          <p:cNvPr id="395" name="Google Shape;395;p17"/>
          <p:cNvSpPr/>
          <p:nvPr/>
        </p:nvSpPr>
        <p:spPr>
          <a:xfrm>
            <a:off x="2579617" y="2329837"/>
            <a:ext cx="1397903" cy="290498"/>
          </a:xfrm>
          <a:prstGeom prst="rect">
            <a:avLst/>
          </a:prstGeom>
          <a:solidFill>
            <a:srgbClr val="D8D8D8"/>
          </a:solidFill>
          <a:ln w="25400" cap="flat" cmpd="sng">
            <a:solidFill>
              <a:srgbClr val="3E8A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83" tIns="41130" rIns="82283" bIns="41130" anchor="ctr" anchorCtr="0">
            <a:noAutofit/>
          </a:bodyPr>
          <a:lstStyle/>
          <a:p>
            <a:pPr algn="ctr"/>
            <a:r>
              <a:rPr lang="en-US" sz="121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Stages of Change</a:t>
            </a:r>
            <a:endParaRPr sz="1620"/>
          </a:p>
        </p:txBody>
      </p:sp>
      <p:cxnSp>
        <p:nvCxnSpPr>
          <p:cNvPr id="396" name="Google Shape;396;p17"/>
          <p:cNvCxnSpPr>
            <a:stCxn id="371" idx="3"/>
            <a:endCxn id="394" idx="1"/>
          </p:cNvCxnSpPr>
          <p:nvPr/>
        </p:nvCxnSpPr>
        <p:spPr>
          <a:xfrm rot="10800000" flipH="1">
            <a:off x="2122296" y="2077230"/>
            <a:ext cx="457380" cy="396090"/>
          </a:xfrm>
          <a:prstGeom prst="bentConnector3">
            <a:avLst>
              <a:gd name="adj1" fmla="val 49994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7" name="Google Shape;397;p17"/>
          <p:cNvCxnSpPr>
            <a:stCxn id="371" idx="3"/>
            <a:endCxn id="395" idx="1"/>
          </p:cNvCxnSpPr>
          <p:nvPr/>
        </p:nvCxnSpPr>
        <p:spPr>
          <a:xfrm>
            <a:off x="2122296" y="2473320"/>
            <a:ext cx="457380" cy="1890"/>
          </a:xfrm>
          <a:prstGeom prst="bentConnector3">
            <a:avLst>
              <a:gd name="adj1" fmla="val 49994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8" name="Google Shape;398;p17"/>
          <p:cNvSpPr txBox="1"/>
          <p:nvPr/>
        </p:nvSpPr>
        <p:spPr>
          <a:xfrm>
            <a:off x="3268980" y="5096851"/>
            <a:ext cx="2561606" cy="33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83" tIns="41130" rIns="82283" bIns="41130" anchor="t" anchorCtr="0">
            <a:spAutoFit/>
          </a:bodyPr>
          <a:lstStyle/>
          <a:p>
            <a:r>
              <a:rPr lang="en-US" sz="16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Courtesy: Ketan Vegda, MD</a:t>
            </a:r>
            <a:endParaRPr sz="16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91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 txBox="1">
            <a:spLocks noGrp="1"/>
          </p:cNvSpPr>
          <p:nvPr>
            <p:ph type="title"/>
          </p:nvPr>
        </p:nvSpPr>
        <p:spPr>
          <a:xfrm>
            <a:off x="457200" y="228866"/>
            <a:ext cx="8229600" cy="95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</a:pPr>
            <a:r>
              <a:rPr lang="en-US" dirty="0" err="1" smtClean="0"/>
              <a:t>cPTSD</a:t>
            </a:r>
            <a:endParaRPr dirty="0"/>
          </a:p>
        </p:txBody>
      </p:sp>
      <p:sp>
        <p:nvSpPr>
          <p:cNvPr id="226" name="Google Shape;226;p15"/>
          <p:cNvSpPr txBox="1"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>
              <a:spcBef>
                <a:spcPts val="0"/>
              </a:spcBef>
              <a:buSzPts val="3200"/>
            </a:pPr>
            <a:endParaRPr sz="1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33501"/>
            <a:ext cx="4400550" cy="10897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976336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333333"/>
                </a:solidFill>
                <a:latin typeface="Open Sans"/>
              </a:rPr>
              <a:t>Marylène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/>
              </a:rPr>
              <a:t>Cloitre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, Donn W. </a:t>
            </a:r>
            <a:r>
              <a:rPr lang="en-US" dirty="0" err="1">
                <a:solidFill>
                  <a:srgbClr val="333333"/>
                </a:solidFill>
                <a:latin typeface="Open Sans"/>
              </a:rPr>
              <a:t>Garvert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, Brandon Weiss, Eve B. Carlson &amp; Richard A. Bryant (2014) Distinguishing PTSD, Complex PTSD, and Borderline Personality Disorder: A latent class analysis, European Journal of </a:t>
            </a:r>
            <a:r>
              <a:rPr lang="en-US" dirty="0" err="1">
                <a:solidFill>
                  <a:srgbClr val="333333"/>
                </a:solidFill>
                <a:latin typeface="Open Sans"/>
              </a:rPr>
              <a:t>Psychotraumatology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, 5:1, DOI: </a:t>
            </a:r>
            <a:r>
              <a:rPr lang="en-US" u="sng" dirty="0">
                <a:solidFill>
                  <a:srgbClr val="333333"/>
                </a:solidFill>
                <a:latin typeface="Open Sans"/>
                <a:hlinkClick r:id="rId4"/>
              </a:rPr>
              <a:t>10.3402/ejpt.v5.25097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62" y="23336"/>
            <a:ext cx="3267075" cy="495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1609" y="2711023"/>
            <a:ext cx="1307665" cy="21129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5234" y="3340998"/>
            <a:ext cx="12477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2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 txBox="1">
            <a:spLocks noGrp="1"/>
          </p:cNvSpPr>
          <p:nvPr>
            <p:ph type="title"/>
          </p:nvPr>
        </p:nvSpPr>
        <p:spPr>
          <a:xfrm>
            <a:off x="457200" y="228866"/>
            <a:ext cx="8229600" cy="95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</a:pPr>
            <a:r>
              <a:rPr lang="en-US" dirty="0" err="1" smtClean="0"/>
              <a:t>cPTSD</a:t>
            </a:r>
            <a:endParaRPr dirty="0"/>
          </a:p>
        </p:txBody>
      </p:sp>
      <p:sp>
        <p:nvSpPr>
          <p:cNvPr id="226" name="Google Shape;226;p15"/>
          <p:cNvSpPr txBox="1"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688" y="1100152"/>
            <a:ext cx="7139011" cy="423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0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 txBox="1">
            <a:spLocks noGrp="1"/>
          </p:cNvSpPr>
          <p:nvPr>
            <p:ph type="title"/>
          </p:nvPr>
        </p:nvSpPr>
        <p:spPr>
          <a:xfrm>
            <a:off x="457200" y="228866"/>
            <a:ext cx="8229600" cy="95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</a:pPr>
            <a:r>
              <a:rPr lang="en-US" dirty="0" err="1" smtClean="0"/>
              <a:t>cPTSD</a:t>
            </a:r>
            <a:endParaRPr dirty="0"/>
          </a:p>
        </p:txBody>
      </p:sp>
      <p:sp>
        <p:nvSpPr>
          <p:cNvPr id="226" name="Google Shape;226;p15"/>
          <p:cNvSpPr txBox="1"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</a:pPr>
            <a:r>
              <a:rPr lang="en-US" dirty="0" err="1" smtClean="0"/>
              <a:t>cPTSD</a:t>
            </a:r>
            <a:r>
              <a:rPr lang="en-US" dirty="0" smtClean="0"/>
              <a:t> –higher mood change and unstable relationships than PTSD group.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</a:pPr>
            <a:r>
              <a:rPr lang="en-US" dirty="0" smtClean="0"/>
              <a:t>PTSD – has PTSD but low levels of self organization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</a:pPr>
            <a:r>
              <a:rPr lang="en-US" dirty="0" smtClean="0"/>
              <a:t>BPD –frantic about abandonment, unstable relationships, unstable sense of self and impulsiveness BUT NOT EMPTINESS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</a:pPr>
            <a:r>
              <a:rPr lang="en-US" dirty="0" smtClean="0"/>
              <a:t>BPD also had more self harm</a:t>
            </a:r>
            <a:endParaRPr dirty="0"/>
          </a:p>
        </p:txBody>
      </p:sp>
      <p:sp>
        <p:nvSpPr>
          <p:cNvPr id="4" name="Rectangle 3"/>
          <p:cNvSpPr/>
          <p:nvPr/>
        </p:nvSpPr>
        <p:spPr>
          <a:xfrm>
            <a:off x="0" y="4976336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333333"/>
                </a:solidFill>
                <a:latin typeface="Open Sans"/>
              </a:rPr>
              <a:t>Marylène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/>
              </a:rPr>
              <a:t>Cloitre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, Donn W. </a:t>
            </a:r>
            <a:r>
              <a:rPr lang="en-US" dirty="0" err="1">
                <a:solidFill>
                  <a:srgbClr val="333333"/>
                </a:solidFill>
                <a:latin typeface="Open Sans"/>
              </a:rPr>
              <a:t>Garvert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, Brandon Weiss, Eve B. Carlson &amp; Richard A. Bryant (2014) Distinguishing PTSD, Complex PTSD, and Borderline Personality Disorder: A latent class analysis, European Journal of </a:t>
            </a:r>
            <a:r>
              <a:rPr lang="en-US" dirty="0" err="1">
                <a:solidFill>
                  <a:srgbClr val="333333"/>
                </a:solidFill>
                <a:latin typeface="Open Sans"/>
              </a:rPr>
              <a:t>Psychotraumatology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, 5:1, DOI: </a:t>
            </a:r>
            <a:r>
              <a:rPr lang="en-US" u="sng" dirty="0">
                <a:solidFill>
                  <a:srgbClr val="333333"/>
                </a:solidFill>
                <a:latin typeface="Open Sans"/>
                <a:hlinkClick r:id="rId3"/>
              </a:rPr>
              <a:t>10.3402/ejpt.v5.25097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87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 txBox="1">
            <a:spLocks noGrp="1"/>
          </p:cNvSpPr>
          <p:nvPr>
            <p:ph type="title"/>
          </p:nvPr>
        </p:nvSpPr>
        <p:spPr>
          <a:xfrm>
            <a:off x="457200" y="228866"/>
            <a:ext cx="8229600" cy="95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</a:pPr>
            <a:r>
              <a:rPr lang="en-US" dirty="0" err="1" smtClean="0"/>
              <a:t>cPTSD</a:t>
            </a:r>
            <a:endParaRPr dirty="0"/>
          </a:p>
        </p:txBody>
      </p:sp>
      <p:sp>
        <p:nvSpPr>
          <p:cNvPr id="226" name="Google Shape;226;p15"/>
          <p:cNvSpPr txBox="1"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</a:pPr>
            <a:r>
              <a:rPr lang="en-US" dirty="0" smtClean="0"/>
              <a:t>Excellent review article </a:t>
            </a:r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AutoNum type="arabicParenBoth"/>
            </a:pPr>
            <a:r>
              <a:rPr lang="en-US" dirty="0" smtClean="0"/>
              <a:t>prevalence </a:t>
            </a:r>
            <a:r>
              <a:rPr lang="en-US" dirty="0"/>
              <a:t>and comorbidity; </a:t>
            </a:r>
            <a:endParaRPr lang="en-US" dirty="0" smtClean="0"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AutoNum type="arabicParenBoth"/>
            </a:pPr>
            <a:r>
              <a:rPr lang="en-US" dirty="0" smtClean="0"/>
              <a:t>clinical </a:t>
            </a:r>
            <a:r>
              <a:rPr lang="en-US" dirty="0"/>
              <a:t>phenomenology; </a:t>
            </a:r>
            <a:endParaRPr lang="en-US" dirty="0" smtClean="0"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AutoNum type="arabicParenBoth"/>
            </a:pPr>
            <a:r>
              <a:rPr lang="en-US" dirty="0" smtClean="0"/>
              <a:t>traumatic </a:t>
            </a:r>
            <a:r>
              <a:rPr lang="en-US" dirty="0"/>
              <a:t>antecedents; </a:t>
            </a:r>
            <a:endParaRPr lang="en-US" dirty="0" smtClean="0"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AutoNum type="arabicParenBoth"/>
            </a:pPr>
            <a:r>
              <a:rPr lang="en-US" dirty="0" smtClean="0"/>
              <a:t>psychobiology</a:t>
            </a:r>
            <a:r>
              <a:rPr lang="en-US" dirty="0"/>
              <a:t>; </a:t>
            </a:r>
            <a:endParaRPr lang="en-US" dirty="0" smtClean="0"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AutoNum type="arabicParenBoth"/>
            </a:pPr>
            <a:r>
              <a:rPr lang="en-US" dirty="0" smtClean="0"/>
              <a:t>emotion </a:t>
            </a:r>
            <a:r>
              <a:rPr lang="en-US" dirty="0"/>
              <a:t>dysregulation; </a:t>
            </a:r>
            <a:endParaRPr lang="en-US" dirty="0" smtClean="0"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AutoNum type="arabicParenBoth"/>
            </a:pPr>
            <a:r>
              <a:rPr lang="en-US" dirty="0" smtClean="0"/>
              <a:t>dissociation</a:t>
            </a:r>
            <a:r>
              <a:rPr lang="en-US" dirty="0"/>
              <a:t>; and </a:t>
            </a:r>
            <a:endParaRPr lang="en-US" dirty="0" smtClean="0"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AutoNum type="arabicParenBoth"/>
            </a:pPr>
            <a:r>
              <a:rPr lang="en-US" dirty="0" smtClean="0"/>
              <a:t>empirically </a:t>
            </a:r>
            <a:r>
              <a:rPr lang="en-US" dirty="0"/>
              <a:t>supported approaches to clinical assessment and psychotherapeutic treatment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67275"/>
            <a:ext cx="51530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8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 txBox="1">
            <a:spLocks noGrp="1"/>
          </p:cNvSpPr>
          <p:nvPr>
            <p:ph type="title"/>
          </p:nvPr>
        </p:nvSpPr>
        <p:spPr>
          <a:xfrm>
            <a:off x="457200" y="228866"/>
            <a:ext cx="8229600" cy="95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</a:pPr>
            <a:r>
              <a:rPr lang="en-US" dirty="0" smtClean="0"/>
              <a:t>What do you do?</a:t>
            </a:r>
            <a:endParaRPr dirty="0"/>
          </a:p>
        </p:txBody>
      </p:sp>
      <p:sp>
        <p:nvSpPr>
          <p:cNvPr id="226" name="Google Shape;226;p15"/>
          <p:cNvSpPr txBox="1"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</a:pPr>
            <a:r>
              <a:rPr lang="en-US" dirty="0" smtClean="0"/>
              <a:t>I will screen for PTSD (PCPTSD screen </a:t>
            </a:r>
            <a:r>
              <a:rPr lang="en-US" dirty="0" err="1" smtClean="0"/>
              <a:t>plsu</a:t>
            </a:r>
            <a:r>
              <a:rPr lang="en-US" dirty="0" smtClean="0"/>
              <a:t> PCL-5) and BPD (Maclean BPD screen, plus BSL 23)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</a:pPr>
            <a:r>
              <a:rPr lang="en-US" dirty="0" smtClean="0"/>
              <a:t>Paper suggests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</a:pPr>
            <a:endParaRPr lang="en-US" dirty="0" smtClean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</a:pPr>
            <a:r>
              <a:rPr lang="en-US" dirty="0" smtClean="0"/>
              <a:t>DBT plus PTSD treatment (PE/CT/?)EMDR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67275"/>
            <a:ext cx="51530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4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96b3bb6ad0_1_232"/>
          <p:cNvSpPr txBox="1">
            <a:spLocks noGrp="1"/>
          </p:cNvSpPr>
          <p:nvPr>
            <p:ph type="title"/>
          </p:nvPr>
        </p:nvSpPr>
        <p:spPr>
          <a:xfrm>
            <a:off x="457200" y="228866"/>
            <a:ext cx="8229600" cy="9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</a:pPr>
            <a:r>
              <a:rPr lang="en-US"/>
              <a:t>STAGE WISE APPROACH</a:t>
            </a:r>
            <a:endParaRPr/>
          </a:p>
        </p:txBody>
      </p:sp>
      <p:sp>
        <p:nvSpPr>
          <p:cNvPr id="380" name="Google Shape;380;g96b3bb6ad0_1_232"/>
          <p:cNvSpPr txBox="1"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spcBef>
                <a:spcPts val="0"/>
              </a:spcBef>
              <a:buSzPts val="3200"/>
            </a:pPr>
            <a:r>
              <a:rPr lang="en-US" dirty="0"/>
              <a:t>Stage wise approach to trauma treatment</a:t>
            </a:r>
          </a:p>
          <a:p>
            <a:pPr marL="742950" lvl="1" indent="-285750">
              <a:spcBef>
                <a:spcPts val="560"/>
              </a:spcBef>
              <a:buSzPts val="2800"/>
            </a:pPr>
            <a:r>
              <a:rPr lang="en-US" dirty="0"/>
              <a:t>Judith Herman</a:t>
            </a:r>
          </a:p>
          <a:p>
            <a:pPr marL="742950" lvl="1" indent="-285750">
              <a:spcBef>
                <a:spcPts val="560"/>
              </a:spcBef>
              <a:buSzPts val="2800"/>
            </a:pPr>
            <a:r>
              <a:rPr lang="en-US" dirty="0"/>
              <a:t>Stage 1</a:t>
            </a:r>
          </a:p>
          <a:p>
            <a:pPr marL="742950" lvl="1" indent="-285750">
              <a:spcBef>
                <a:spcPts val="560"/>
              </a:spcBef>
              <a:buSzPts val="2800"/>
            </a:pPr>
            <a:r>
              <a:rPr lang="en-US" dirty="0"/>
              <a:t>Stage 2</a:t>
            </a:r>
          </a:p>
          <a:p>
            <a:pPr marL="742950" lvl="1" indent="-285750">
              <a:spcBef>
                <a:spcPts val="560"/>
              </a:spcBef>
              <a:buSzPts val="2800"/>
            </a:pPr>
            <a:r>
              <a:rPr lang="en-US" dirty="0"/>
              <a:t>Stage 3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</a:pPr>
            <a:endParaRPr dirty="0"/>
          </a:p>
        </p:txBody>
      </p:sp>
      <p:sp>
        <p:nvSpPr>
          <p:cNvPr id="381" name="Google Shape;381;g96b3bb6ad0_1_232"/>
          <p:cNvSpPr txBox="1">
            <a:spLocks noGrp="1"/>
          </p:cNvSpPr>
          <p:nvPr>
            <p:ph type="sldNum" idx="12"/>
          </p:nvPr>
        </p:nvSpPr>
        <p:spPr>
          <a:xfrm>
            <a:off x="8686800" y="5295902"/>
            <a:ext cx="3810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96b3bb6ad0_1_240"/>
          <p:cNvSpPr txBox="1">
            <a:spLocks noGrp="1"/>
          </p:cNvSpPr>
          <p:nvPr>
            <p:ph type="title"/>
          </p:nvPr>
        </p:nvSpPr>
        <p:spPr>
          <a:xfrm>
            <a:off x="457200" y="228866"/>
            <a:ext cx="8229600" cy="9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</a:pPr>
            <a:r>
              <a:rPr lang="en-US"/>
              <a:t>PTSD SYMPTOMS</a:t>
            </a:r>
            <a:endParaRPr/>
          </a:p>
        </p:txBody>
      </p:sp>
      <p:sp>
        <p:nvSpPr>
          <p:cNvPr id="389" name="Google Shape;389;g96b3bb6ad0_1_240"/>
          <p:cNvSpPr txBox="1"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20"/>
              <a:buChar char="»"/>
            </a:pPr>
            <a:r>
              <a:rPr lang="en-US" sz="2720"/>
              <a:t>Further investigation of trauma symptoms is warranted or refer to a specialized assessment and treatment program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rgbClr val="595959"/>
              </a:buClr>
              <a:buSzPts val="2720"/>
              <a:buChar char="»"/>
            </a:pPr>
            <a:r>
              <a:rPr lang="en-US" sz="2720"/>
              <a:t>Patients who screen positive for PTSD should be explicitly screened for suicidal ideation, depression and substance abuse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rgbClr val="595959"/>
              </a:buClr>
              <a:buSzPts val="2720"/>
              <a:buChar char="»"/>
            </a:pPr>
            <a:r>
              <a:rPr lang="en-US" sz="2720"/>
              <a:t>Symptom overlap with Borderline Personality Disorder, which can sometimes become the focus rather than treating trauma symptoms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rgbClr val="595959"/>
              </a:buClr>
              <a:buSzPts val="2720"/>
              <a:buChar char="»"/>
            </a:pPr>
            <a:r>
              <a:rPr lang="en-US" sz="2720"/>
              <a:t>Intrusions, Arousal, Autobiographical Memory </a:t>
            </a:r>
            <a:endParaRPr sz="2720"/>
          </a:p>
          <a:p>
            <a:pPr marL="0" lvl="0" indent="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rgbClr val="595959"/>
              </a:buClr>
              <a:buSzPts val="2720"/>
              <a:buNone/>
            </a:pPr>
            <a:endParaRPr sz="272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PTSD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Emdr</a:t>
            </a:r>
            <a:endParaRPr lang="en-US" dirty="0" smtClean="0"/>
          </a:p>
          <a:p>
            <a:r>
              <a:rPr lang="en-US" dirty="0" smtClean="0"/>
              <a:t>PE</a:t>
            </a:r>
          </a:p>
          <a:p>
            <a:r>
              <a:rPr lang="en-US" dirty="0" smtClean="0"/>
              <a:t>CPT/CBT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1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96b3bb6ad0_1_248"/>
          <p:cNvSpPr txBox="1">
            <a:spLocks noGrp="1"/>
          </p:cNvSpPr>
          <p:nvPr>
            <p:ph type="title"/>
          </p:nvPr>
        </p:nvSpPr>
        <p:spPr>
          <a:xfrm>
            <a:off x="457200" y="228866"/>
            <a:ext cx="8229600" cy="9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entury Gothic"/>
              <a:buNone/>
            </a:pPr>
            <a:r>
              <a:rPr lang="en-US" sz="3600"/>
              <a:t>COGNITIVE PROCESSING THERAPY</a:t>
            </a:r>
            <a:endParaRPr/>
          </a:p>
        </p:txBody>
      </p:sp>
      <p:sp>
        <p:nvSpPr>
          <p:cNvPr id="398" name="Google Shape;398;g96b3bb6ad0_1_248"/>
          <p:cNvSpPr txBox="1"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</a:pPr>
            <a:r>
              <a:rPr lang="en-US"/>
              <a:t>Cognitive processing therapy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Char char="•"/>
            </a:pPr>
            <a:r>
              <a:rPr lang="en-US"/>
              <a:t>2 day training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Char char="•"/>
            </a:pPr>
            <a:r>
              <a:rPr lang="en-US"/>
              <a:t>Posttraumatic Stress Disorder Checklist (PCL-5)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Char char="▪"/>
            </a:pPr>
            <a:r>
              <a:rPr lang="en-US" sz="1600" u="sng">
                <a:solidFill>
                  <a:schemeClr val="hlink"/>
                </a:solidFill>
                <a:hlinkClick r:id="rId3"/>
              </a:rPr>
              <a:t>http://traumadissociation.com/pcl5-ptsd</a:t>
            </a:r>
            <a:endParaRPr sz="1600"/>
          </a:p>
          <a:p>
            <a:pPr marL="1143000" lvl="2" indent="-2286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Char char="▪"/>
            </a:pPr>
            <a:r>
              <a:rPr lang="en-US" sz="1600"/>
              <a:t>Scoring:  https://www.ptsd.va.gov/professional/assessment/adult-sr/ptsd-checklist.asp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Char char="•"/>
            </a:pPr>
            <a:r>
              <a:rPr lang="en-US"/>
              <a:t>What are the stuck points?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Char char="▪"/>
            </a:pPr>
            <a:r>
              <a:rPr lang="en-US"/>
              <a:t>E.g. black-and-white; all-or-nothing; if-then statements; concise; thoughts behind moral statements or the Golden rule; not always “I” statements</a:t>
            </a:r>
            <a:endParaRPr/>
          </a:p>
          <a:p>
            <a:pPr marL="742950" lvl="1" indent="-1079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96b3bb6ad0_1_256"/>
          <p:cNvSpPr txBox="1">
            <a:spLocks noGrp="1"/>
          </p:cNvSpPr>
          <p:nvPr>
            <p:ph type="title"/>
          </p:nvPr>
        </p:nvSpPr>
        <p:spPr>
          <a:xfrm>
            <a:off x="457200" y="228866"/>
            <a:ext cx="8229600" cy="9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entury Gothic"/>
              <a:buNone/>
            </a:pPr>
            <a:r>
              <a:rPr lang="en-US" sz="3600"/>
              <a:t>AVOIDANCE OF EXTERNAL REMINDERS</a:t>
            </a:r>
            <a:endParaRPr sz="3600"/>
          </a:p>
        </p:txBody>
      </p:sp>
      <p:sp>
        <p:nvSpPr>
          <p:cNvPr id="407" name="Google Shape;407;g96b3bb6ad0_1_256"/>
          <p:cNvSpPr txBox="1"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40"/>
              <a:buChar char="»"/>
            </a:pPr>
            <a:r>
              <a:rPr lang="en-US" sz="2240"/>
              <a:t>Aggression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595959"/>
              </a:buClr>
              <a:buSzPts val="2240"/>
              <a:buChar char="»"/>
            </a:pPr>
            <a:r>
              <a:rPr lang="en-US" sz="2240"/>
              <a:t>Self-harm behaviours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595959"/>
              </a:buClr>
              <a:buSzPts val="2240"/>
              <a:buChar char="»"/>
            </a:pPr>
            <a:r>
              <a:rPr lang="en-US" sz="2240"/>
              <a:t>Substance abuse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595959"/>
              </a:buClr>
              <a:buSzPts val="2240"/>
              <a:buChar char="»"/>
            </a:pPr>
            <a:r>
              <a:rPr lang="en-US" sz="2240"/>
              <a:t>Bingeing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595959"/>
              </a:buClr>
              <a:buSzPts val="2240"/>
              <a:buChar char="»"/>
            </a:pPr>
            <a:r>
              <a:rPr lang="en-US" sz="2240"/>
              <a:t>Cognitive avoidance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595959"/>
              </a:buClr>
              <a:buSzPts val="2240"/>
              <a:buChar char="»"/>
            </a:pPr>
            <a:r>
              <a:rPr lang="en-US" sz="2240"/>
              <a:t>Behavioural avoidance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595959"/>
              </a:buClr>
              <a:buSzPts val="2240"/>
              <a:buChar char="»"/>
            </a:pPr>
            <a:r>
              <a:rPr lang="en-US" sz="2240"/>
              <a:t>Dissociation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595959"/>
              </a:buClr>
              <a:buSzPts val="2240"/>
              <a:buChar char="»"/>
            </a:pPr>
            <a:r>
              <a:rPr lang="en-US" sz="2240"/>
              <a:t>Emotional suppressioin</a:t>
            </a:r>
            <a:endParaRPr sz="2240"/>
          </a:p>
          <a:p>
            <a:pPr marL="34290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595959"/>
              </a:buClr>
              <a:buSzPts val="2240"/>
              <a:buChar char="»"/>
            </a:pPr>
            <a:r>
              <a:rPr lang="en-US" sz="2240"/>
              <a:t>Social withdrawal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595959"/>
              </a:buClr>
              <a:buSzPts val="2240"/>
              <a:buChar char="»"/>
            </a:pPr>
            <a:r>
              <a:rPr lang="en-US" sz="2240"/>
              <a:t>Behavioural inhibition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595959"/>
              </a:buClr>
              <a:buSzPts val="2240"/>
              <a:buChar char="»"/>
            </a:pPr>
            <a:r>
              <a:rPr lang="en-US" sz="2240"/>
              <a:t>Somatic complaints</a:t>
            </a:r>
            <a:endParaRPr sz="224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457200" y="228866"/>
            <a:ext cx="8229600" cy="95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entury Gothic"/>
              <a:buNone/>
            </a:pPr>
            <a:r>
              <a:rPr lang="en-US" sz="4800"/>
              <a:t>OUTLINE</a:t>
            </a:r>
            <a:endParaRPr/>
          </a:p>
        </p:txBody>
      </p:sp>
      <p:sp>
        <p:nvSpPr>
          <p:cNvPr id="181" name="Google Shape;181;p6"/>
          <p:cNvSpPr txBox="1"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</a:pPr>
            <a:r>
              <a:rPr lang="en-US" b="1" u="sng" dirty="0" smtClean="0"/>
              <a:t>CASE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</a:pPr>
            <a:r>
              <a:rPr lang="en-US" dirty="0" smtClean="0"/>
              <a:t>Trauma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</a:pPr>
            <a:r>
              <a:rPr lang="en-US" dirty="0"/>
              <a:t>Trauma Informed Care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</a:pPr>
            <a:r>
              <a:rPr lang="en-US" dirty="0"/>
              <a:t>How to do Seeking </a:t>
            </a:r>
            <a:r>
              <a:rPr lang="en-US" dirty="0" smtClean="0"/>
              <a:t>safety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</a:pPr>
            <a:r>
              <a:rPr lang="en-US" dirty="0" smtClean="0"/>
              <a:t>OUD, complex PTSD, PTSD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</a:pPr>
            <a:r>
              <a:rPr lang="en-US" dirty="0"/>
              <a:t>Next steps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96b3bb6ad0_1_264"/>
          <p:cNvSpPr txBox="1">
            <a:spLocks noGrp="1"/>
          </p:cNvSpPr>
          <p:nvPr>
            <p:ph type="title"/>
          </p:nvPr>
        </p:nvSpPr>
        <p:spPr>
          <a:xfrm>
            <a:off x="457200" y="228866"/>
            <a:ext cx="8229600" cy="9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entury Gothic"/>
              <a:buNone/>
            </a:pPr>
            <a:r>
              <a:rPr lang="en-US" sz="4800"/>
              <a:t>RESOURCE</a:t>
            </a:r>
            <a:endParaRPr sz="4800"/>
          </a:p>
        </p:txBody>
      </p:sp>
      <p:sp>
        <p:nvSpPr>
          <p:cNvPr id="416" name="Google Shape;416;g96b3bb6ad0_1_264"/>
          <p:cNvSpPr txBox="1"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</a:pPr>
            <a:r>
              <a:rPr lang="en-US" b="1"/>
              <a:t>Cognitive Processing Therapy for PTSD: A Comprehensive Manual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</a:pPr>
            <a:r>
              <a:rPr lang="en-US" sz="1800"/>
              <a:t>By Patricia A. Resick, Candice M. Monson, and Kathleen M. Chard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</a:pPr>
            <a:endParaRPr u="sng">
              <a:solidFill>
                <a:schemeClr val="hlink"/>
              </a:solidFill>
              <a:hlinkClick r:id="rId3"/>
            </a:endParaRP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https://www.guilford.com/books/Cognitive-Processing-Therapy-for-PTSD/Resick-Monson-Chard/9781462528646/reviews</a:t>
            </a:r>
            <a:r>
              <a:rPr lang="en-US" sz="1800"/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96b3bb6ad0_1_116"/>
          <p:cNvSpPr txBox="1">
            <a:spLocks noGrp="1"/>
          </p:cNvSpPr>
          <p:nvPr>
            <p:ph type="sldNum" idx="12"/>
          </p:nvPr>
        </p:nvSpPr>
        <p:spPr>
          <a:xfrm>
            <a:off x="8686800" y="5295902"/>
            <a:ext cx="3810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  <p:sp>
        <p:nvSpPr>
          <p:cNvPr id="342" name="Google Shape;342;g96b3bb6ad0_1_116"/>
          <p:cNvSpPr/>
          <p:nvPr/>
        </p:nvSpPr>
        <p:spPr>
          <a:xfrm>
            <a:off x="3753775" y="429828"/>
            <a:ext cx="1511400" cy="486000"/>
          </a:xfrm>
          <a:prstGeom prst="rect">
            <a:avLst/>
          </a:prstGeom>
          <a:solidFill>
            <a:srgbClr val="595959"/>
          </a:solidFill>
          <a:ln w="25400" cap="flat" cmpd="sng">
            <a:solidFill>
              <a:srgbClr val="3E8A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SUBSTANCE USE DISORDERS</a:t>
            </a:r>
            <a:endParaRPr/>
          </a:p>
        </p:txBody>
      </p:sp>
      <p:sp>
        <p:nvSpPr>
          <p:cNvPr id="343" name="Google Shape;343;g96b3bb6ad0_1_116"/>
          <p:cNvSpPr/>
          <p:nvPr/>
        </p:nvSpPr>
        <p:spPr>
          <a:xfrm>
            <a:off x="601461" y="1401932"/>
            <a:ext cx="1511400" cy="486000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3E8A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Core Symptoms</a:t>
            </a:r>
            <a:endParaRPr/>
          </a:p>
        </p:txBody>
      </p:sp>
      <p:sp>
        <p:nvSpPr>
          <p:cNvPr id="344" name="Google Shape;344;g96b3bb6ad0_1_116"/>
          <p:cNvSpPr/>
          <p:nvPr/>
        </p:nvSpPr>
        <p:spPr>
          <a:xfrm>
            <a:off x="4419600" y="1395274"/>
            <a:ext cx="1511400" cy="486000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3E8A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Comorbid PTSD</a:t>
            </a:r>
            <a:endParaRPr/>
          </a:p>
        </p:txBody>
      </p:sp>
      <p:sp>
        <p:nvSpPr>
          <p:cNvPr id="345" name="Google Shape;345;g96b3bb6ad0_1_116"/>
          <p:cNvSpPr/>
          <p:nvPr/>
        </p:nvSpPr>
        <p:spPr>
          <a:xfrm>
            <a:off x="7078980" y="1401932"/>
            <a:ext cx="1511400" cy="486000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3E8A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Comorbid BPD</a:t>
            </a:r>
            <a:endParaRPr/>
          </a:p>
        </p:txBody>
      </p:sp>
      <p:sp>
        <p:nvSpPr>
          <p:cNvPr id="346" name="Google Shape;346;g96b3bb6ad0_1_116"/>
          <p:cNvSpPr/>
          <p:nvPr/>
        </p:nvSpPr>
        <p:spPr>
          <a:xfrm>
            <a:off x="764587" y="2187606"/>
            <a:ext cx="1085400" cy="486000"/>
          </a:xfrm>
          <a:prstGeom prst="rect">
            <a:avLst/>
          </a:prstGeom>
          <a:solidFill>
            <a:srgbClr val="D8D8D8"/>
          </a:solidFill>
          <a:ln w="25400" cap="flat" cmpd="sng">
            <a:solidFill>
              <a:srgbClr val="3E8A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Motivation</a:t>
            </a:r>
            <a:endParaRPr/>
          </a:p>
        </p:txBody>
      </p:sp>
      <p:sp>
        <p:nvSpPr>
          <p:cNvPr id="347" name="Google Shape;347;g96b3bb6ad0_1_116"/>
          <p:cNvSpPr/>
          <p:nvPr/>
        </p:nvSpPr>
        <p:spPr>
          <a:xfrm>
            <a:off x="764587" y="2966620"/>
            <a:ext cx="1085400" cy="486000"/>
          </a:xfrm>
          <a:prstGeom prst="rect">
            <a:avLst/>
          </a:prstGeom>
          <a:solidFill>
            <a:srgbClr val="D8D8D8"/>
          </a:solidFill>
          <a:ln w="25400" cap="flat" cmpd="sng">
            <a:solidFill>
              <a:srgbClr val="3E8A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CBT</a:t>
            </a:r>
            <a:endParaRPr/>
          </a:p>
        </p:txBody>
      </p:sp>
      <p:sp>
        <p:nvSpPr>
          <p:cNvPr id="348" name="Google Shape;348;g96b3bb6ad0_1_116"/>
          <p:cNvSpPr/>
          <p:nvPr/>
        </p:nvSpPr>
        <p:spPr>
          <a:xfrm>
            <a:off x="764587" y="4624525"/>
            <a:ext cx="1085400" cy="486000"/>
          </a:xfrm>
          <a:prstGeom prst="rect">
            <a:avLst/>
          </a:prstGeom>
          <a:solidFill>
            <a:srgbClr val="D8D8D8"/>
          </a:solidFill>
          <a:ln w="25400" cap="flat" cmpd="sng">
            <a:solidFill>
              <a:srgbClr val="3E8A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12-Step</a:t>
            </a:r>
            <a:endParaRPr/>
          </a:p>
        </p:txBody>
      </p:sp>
      <p:cxnSp>
        <p:nvCxnSpPr>
          <p:cNvPr id="349" name="Google Shape;349;g96b3bb6ad0_1_116"/>
          <p:cNvCxnSpPr>
            <a:stCxn id="342" idx="2"/>
            <a:endCxn id="343" idx="0"/>
          </p:cNvCxnSpPr>
          <p:nvPr/>
        </p:nvCxnSpPr>
        <p:spPr>
          <a:xfrm rot="5400000">
            <a:off x="2690275" y="-417372"/>
            <a:ext cx="486000" cy="31524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g96b3bb6ad0_1_116"/>
          <p:cNvCxnSpPr>
            <a:stCxn id="342" idx="2"/>
            <a:endCxn id="345" idx="0"/>
          </p:cNvCxnSpPr>
          <p:nvPr/>
        </p:nvCxnSpPr>
        <p:spPr>
          <a:xfrm rot="-5400000" flipH="1">
            <a:off x="5929075" y="-503772"/>
            <a:ext cx="486000" cy="3325200"/>
          </a:xfrm>
          <a:prstGeom prst="bentConnector3">
            <a:avLst>
              <a:gd name="adj1" fmla="val 50005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1" name="Google Shape;351;g96b3bb6ad0_1_116"/>
          <p:cNvCxnSpPr>
            <a:stCxn id="342" idx="2"/>
            <a:endCxn id="344" idx="0"/>
          </p:cNvCxnSpPr>
          <p:nvPr/>
        </p:nvCxnSpPr>
        <p:spPr>
          <a:xfrm rot="-5400000" flipH="1">
            <a:off x="4602625" y="822678"/>
            <a:ext cx="479400" cy="665700"/>
          </a:xfrm>
          <a:prstGeom prst="bentConnector3">
            <a:avLst>
              <a:gd name="adj1" fmla="val 49999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2" name="Google Shape;352;g96b3bb6ad0_1_116"/>
          <p:cNvCxnSpPr>
            <a:stCxn id="343" idx="1"/>
            <a:endCxn id="346" idx="1"/>
          </p:cNvCxnSpPr>
          <p:nvPr/>
        </p:nvCxnSpPr>
        <p:spPr>
          <a:xfrm>
            <a:off x="601461" y="1644932"/>
            <a:ext cx="163200" cy="785700"/>
          </a:xfrm>
          <a:prstGeom prst="bentConnector3">
            <a:avLst>
              <a:gd name="adj1" fmla="val -105056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3" name="Google Shape;353;g96b3bb6ad0_1_116"/>
          <p:cNvCxnSpPr>
            <a:stCxn id="343" idx="1"/>
            <a:endCxn id="347" idx="1"/>
          </p:cNvCxnSpPr>
          <p:nvPr/>
        </p:nvCxnSpPr>
        <p:spPr>
          <a:xfrm>
            <a:off x="601461" y="1644932"/>
            <a:ext cx="163200" cy="1564800"/>
          </a:xfrm>
          <a:prstGeom prst="bentConnector3">
            <a:avLst>
              <a:gd name="adj1" fmla="val -105056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4" name="Google Shape;354;g96b3bb6ad0_1_116"/>
          <p:cNvCxnSpPr>
            <a:stCxn id="343" idx="1"/>
            <a:endCxn id="348" idx="1"/>
          </p:cNvCxnSpPr>
          <p:nvPr/>
        </p:nvCxnSpPr>
        <p:spPr>
          <a:xfrm>
            <a:off x="601461" y="1644932"/>
            <a:ext cx="163200" cy="3222600"/>
          </a:xfrm>
          <a:prstGeom prst="bentConnector3">
            <a:avLst>
              <a:gd name="adj1" fmla="val -105056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5" name="Google Shape;355;g96b3bb6ad0_1_116"/>
          <p:cNvSpPr/>
          <p:nvPr/>
        </p:nvSpPr>
        <p:spPr>
          <a:xfrm>
            <a:off x="2422862" y="3385720"/>
            <a:ext cx="1553100" cy="486000"/>
          </a:xfrm>
          <a:prstGeom prst="rect">
            <a:avLst/>
          </a:prstGeom>
          <a:solidFill>
            <a:srgbClr val="D8D8D8"/>
          </a:solidFill>
          <a:ln w="25400" cap="flat" cmpd="sng">
            <a:solidFill>
              <a:srgbClr val="3E8A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Contingency Management</a:t>
            </a:r>
            <a:endParaRPr/>
          </a:p>
        </p:txBody>
      </p:sp>
      <p:sp>
        <p:nvSpPr>
          <p:cNvPr id="356" name="Google Shape;356;g96b3bb6ad0_1_116"/>
          <p:cNvSpPr/>
          <p:nvPr/>
        </p:nvSpPr>
        <p:spPr>
          <a:xfrm>
            <a:off x="2422862" y="3971647"/>
            <a:ext cx="1553100" cy="486000"/>
          </a:xfrm>
          <a:prstGeom prst="rect">
            <a:avLst/>
          </a:prstGeom>
          <a:solidFill>
            <a:srgbClr val="D8D8D8"/>
          </a:solidFill>
          <a:ln w="25400" cap="flat" cmpd="sng">
            <a:solidFill>
              <a:srgbClr val="3E8A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Reinforcement</a:t>
            </a:r>
            <a:endParaRPr/>
          </a:p>
        </p:txBody>
      </p:sp>
      <p:sp>
        <p:nvSpPr>
          <p:cNvPr id="357" name="Google Shape;357;g96b3bb6ad0_1_116"/>
          <p:cNvSpPr/>
          <p:nvPr/>
        </p:nvSpPr>
        <p:spPr>
          <a:xfrm>
            <a:off x="2415240" y="4572813"/>
            <a:ext cx="3555059" cy="620700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rgbClr val="3E8A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Reinforcement and Family Training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(CRAFT)</a:t>
            </a:r>
            <a:endParaRPr dirty="0"/>
          </a:p>
        </p:txBody>
      </p:sp>
      <p:sp>
        <p:nvSpPr>
          <p:cNvPr id="358" name="Google Shape;358;g96b3bb6ad0_1_116"/>
          <p:cNvSpPr/>
          <p:nvPr/>
        </p:nvSpPr>
        <p:spPr>
          <a:xfrm>
            <a:off x="2422861" y="2899669"/>
            <a:ext cx="1553100" cy="389700"/>
          </a:xfrm>
          <a:prstGeom prst="rect">
            <a:avLst/>
          </a:prstGeom>
          <a:solidFill>
            <a:srgbClr val="D8D8D8"/>
          </a:solidFill>
          <a:ln w="25400" cap="flat" cmpd="sng">
            <a:solidFill>
              <a:srgbClr val="3E8A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Relapse Prevention</a:t>
            </a:r>
            <a:endParaRPr/>
          </a:p>
        </p:txBody>
      </p:sp>
      <p:sp>
        <p:nvSpPr>
          <p:cNvPr id="359" name="Google Shape;359;g96b3bb6ad0_1_116"/>
          <p:cNvSpPr/>
          <p:nvPr/>
        </p:nvSpPr>
        <p:spPr>
          <a:xfrm>
            <a:off x="4842400" y="2360719"/>
            <a:ext cx="1553100" cy="486000"/>
          </a:xfrm>
          <a:prstGeom prst="rect">
            <a:avLst/>
          </a:prstGeom>
          <a:solidFill>
            <a:srgbClr val="D8D8D8"/>
          </a:solidFill>
          <a:ln w="25400" cap="flat" cmpd="sng">
            <a:solidFill>
              <a:srgbClr val="3E8A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Seeking Safety</a:t>
            </a:r>
            <a:endParaRPr/>
          </a:p>
        </p:txBody>
      </p:sp>
      <p:sp>
        <p:nvSpPr>
          <p:cNvPr id="360" name="Google Shape;360;g96b3bb6ad0_1_116"/>
          <p:cNvSpPr/>
          <p:nvPr/>
        </p:nvSpPr>
        <p:spPr>
          <a:xfrm>
            <a:off x="4842400" y="3083139"/>
            <a:ext cx="1553100" cy="486000"/>
          </a:xfrm>
          <a:prstGeom prst="rect">
            <a:avLst/>
          </a:prstGeom>
          <a:solidFill>
            <a:srgbClr val="D8D8D8"/>
          </a:solidFill>
          <a:ln w="25400" cap="flat" cmpd="sng">
            <a:solidFill>
              <a:srgbClr val="3E8A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Cognitive Processing Therapy</a:t>
            </a:r>
            <a:endParaRPr/>
          </a:p>
        </p:txBody>
      </p:sp>
      <p:cxnSp>
        <p:nvCxnSpPr>
          <p:cNvPr id="361" name="Google Shape;361;g96b3bb6ad0_1_116"/>
          <p:cNvCxnSpPr>
            <a:stCxn id="344" idx="1"/>
            <a:endCxn id="359" idx="1"/>
          </p:cNvCxnSpPr>
          <p:nvPr/>
        </p:nvCxnSpPr>
        <p:spPr>
          <a:xfrm>
            <a:off x="4419600" y="1638274"/>
            <a:ext cx="422700" cy="965400"/>
          </a:xfrm>
          <a:prstGeom prst="bentConnector3">
            <a:avLst>
              <a:gd name="adj1" fmla="val -4056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2" name="Google Shape;362;g96b3bb6ad0_1_116"/>
          <p:cNvCxnSpPr>
            <a:stCxn id="344" idx="1"/>
            <a:endCxn id="360" idx="1"/>
          </p:cNvCxnSpPr>
          <p:nvPr/>
        </p:nvCxnSpPr>
        <p:spPr>
          <a:xfrm>
            <a:off x="4419600" y="1638274"/>
            <a:ext cx="422700" cy="1687800"/>
          </a:xfrm>
          <a:prstGeom prst="bentConnector3">
            <a:avLst>
              <a:gd name="adj1" fmla="val -4056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3" name="Google Shape;363;g96b3bb6ad0_1_116"/>
          <p:cNvSpPr/>
          <p:nvPr/>
        </p:nvSpPr>
        <p:spPr>
          <a:xfrm>
            <a:off x="7037180" y="2379769"/>
            <a:ext cx="1553100" cy="486000"/>
          </a:xfrm>
          <a:prstGeom prst="rect">
            <a:avLst/>
          </a:prstGeom>
          <a:solidFill>
            <a:srgbClr val="D8D8D8"/>
          </a:solidFill>
          <a:ln w="25400" cap="flat" cmpd="sng">
            <a:solidFill>
              <a:srgbClr val="3E8A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Dialectical Behaviour Therapy</a:t>
            </a:r>
            <a:endParaRPr/>
          </a:p>
        </p:txBody>
      </p:sp>
      <p:cxnSp>
        <p:nvCxnSpPr>
          <p:cNvPr id="364" name="Google Shape;364;g96b3bb6ad0_1_116"/>
          <p:cNvCxnSpPr>
            <a:stCxn id="345" idx="1"/>
            <a:endCxn id="363" idx="1"/>
          </p:cNvCxnSpPr>
          <p:nvPr/>
        </p:nvCxnSpPr>
        <p:spPr>
          <a:xfrm flipH="1">
            <a:off x="7037280" y="1644932"/>
            <a:ext cx="41700" cy="977700"/>
          </a:xfrm>
          <a:prstGeom prst="bentConnector3">
            <a:avLst>
              <a:gd name="adj1" fmla="val 511388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5" name="Google Shape;365;g96b3bb6ad0_1_116"/>
          <p:cNvCxnSpPr>
            <a:stCxn id="347" idx="3"/>
            <a:endCxn id="358" idx="1"/>
          </p:cNvCxnSpPr>
          <p:nvPr/>
        </p:nvCxnSpPr>
        <p:spPr>
          <a:xfrm rot="10800000" flipH="1">
            <a:off x="1849987" y="3094420"/>
            <a:ext cx="573000" cy="115200"/>
          </a:xfrm>
          <a:prstGeom prst="bentConnector3">
            <a:avLst>
              <a:gd name="adj1" fmla="val 50005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6" name="Google Shape;366;g96b3bb6ad0_1_116"/>
          <p:cNvCxnSpPr>
            <a:stCxn id="347" idx="3"/>
            <a:endCxn id="355" idx="1"/>
          </p:cNvCxnSpPr>
          <p:nvPr/>
        </p:nvCxnSpPr>
        <p:spPr>
          <a:xfrm>
            <a:off x="1849987" y="3209620"/>
            <a:ext cx="573000" cy="419100"/>
          </a:xfrm>
          <a:prstGeom prst="bentConnector3">
            <a:avLst>
              <a:gd name="adj1" fmla="val 50005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7" name="Google Shape;367;g96b3bb6ad0_1_116"/>
          <p:cNvCxnSpPr>
            <a:stCxn id="347" idx="3"/>
            <a:endCxn id="356" idx="1"/>
          </p:cNvCxnSpPr>
          <p:nvPr/>
        </p:nvCxnSpPr>
        <p:spPr>
          <a:xfrm>
            <a:off x="1849987" y="3209620"/>
            <a:ext cx="573000" cy="1005000"/>
          </a:xfrm>
          <a:prstGeom prst="bentConnector3">
            <a:avLst>
              <a:gd name="adj1" fmla="val 50005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8" name="Google Shape;368;g96b3bb6ad0_1_116"/>
          <p:cNvCxnSpPr>
            <a:stCxn id="347" idx="3"/>
            <a:endCxn id="357" idx="1"/>
          </p:cNvCxnSpPr>
          <p:nvPr/>
        </p:nvCxnSpPr>
        <p:spPr>
          <a:xfrm>
            <a:off x="1849987" y="3209620"/>
            <a:ext cx="565253" cy="1673543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9" name="Google Shape;369;g96b3bb6ad0_1_116"/>
          <p:cNvSpPr/>
          <p:nvPr/>
        </p:nvSpPr>
        <p:spPr>
          <a:xfrm>
            <a:off x="2358241" y="1858561"/>
            <a:ext cx="1553100" cy="263700"/>
          </a:xfrm>
          <a:prstGeom prst="rect">
            <a:avLst/>
          </a:prstGeom>
          <a:solidFill>
            <a:srgbClr val="D8D8D8"/>
          </a:solidFill>
          <a:ln w="25400" cap="flat" cmpd="sng">
            <a:solidFill>
              <a:srgbClr val="3E8A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</a:t>
            </a:r>
            <a:endParaRPr/>
          </a:p>
        </p:txBody>
      </p:sp>
      <p:sp>
        <p:nvSpPr>
          <p:cNvPr id="370" name="Google Shape;370;g96b3bb6ad0_1_116"/>
          <p:cNvSpPr/>
          <p:nvPr/>
        </p:nvSpPr>
        <p:spPr>
          <a:xfrm>
            <a:off x="2358241" y="2271208"/>
            <a:ext cx="1553100" cy="322800"/>
          </a:xfrm>
          <a:prstGeom prst="rect">
            <a:avLst/>
          </a:prstGeom>
          <a:solidFill>
            <a:srgbClr val="D8D8D8"/>
          </a:solidFill>
          <a:ln w="25400" cap="flat" cmpd="sng">
            <a:solidFill>
              <a:srgbClr val="3E8A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Stages of Change</a:t>
            </a:r>
            <a:endParaRPr/>
          </a:p>
        </p:txBody>
      </p:sp>
      <p:cxnSp>
        <p:nvCxnSpPr>
          <p:cNvPr id="371" name="Google Shape;371;g96b3bb6ad0_1_116"/>
          <p:cNvCxnSpPr>
            <a:stCxn id="346" idx="3"/>
            <a:endCxn id="369" idx="1"/>
          </p:cNvCxnSpPr>
          <p:nvPr/>
        </p:nvCxnSpPr>
        <p:spPr>
          <a:xfrm rot="10800000" flipH="1">
            <a:off x="1849987" y="1990506"/>
            <a:ext cx="508200" cy="440100"/>
          </a:xfrm>
          <a:prstGeom prst="bentConnector3">
            <a:avLst>
              <a:gd name="adj1" fmla="val 49994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2" name="Google Shape;372;g96b3bb6ad0_1_116"/>
          <p:cNvCxnSpPr>
            <a:stCxn id="346" idx="3"/>
            <a:endCxn id="370" idx="1"/>
          </p:cNvCxnSpPr>
          <p:nvPr/>
        </p:nvCxnSpPr>
        <p:spPr>
          <a:xfrm>
            <a:off x="1849987" y="2430606"/>
            <a:ext cx="508200" cy="2100"/>
          </a:xfrm>
          <a:prstGeom prst="bentConnector3">
            <a:avLst>
              <a:gd name="adj1" fmla="val 49994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3" name="Google Shape;373;g96b3bb6ad0_1_116"/>
          <p:cNvSpPr txBox="1"/>
          <p:nvPr/>
        </p:nvSpPr>
        <p:spPr>
          <a:xfrm>
            <a:off x="3124200" y="5345668"/>
            <a:ext cx="2846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Courtesy: Ketan Vegda, MD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090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/>
              <a:t>Trauma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Trauma </a:t>
            </a:r>
            <a:r>
              <a:rPr lang="en-US" dirty="0"/>
              <a:t>informed </a:t>
            </a:r>
            <a:r>
              <a:rPr lang="en-US" dirty="0" smtClean="0"/>
              <a:t>care/Seeking Safety</a:t>
            </a:r>
          </a:p>
          <a:p>
            <a:r>
              <a:rPr lang="en-US" dirty="0" smtClean="0"/>
              <a:t>DTD/</a:t>
            </a:r>
            <a:r>
              <a:rPr lang="en-US" dirty="0" err="1" smtClean="0"/>
              <a:t>cPTSD</a:t>
            </a:r>
            <a:r>
              <a:rPr lang="en-US" dirty="0" smtClean="0"/>
              <a:t>, PTSD, BPD</a:t>
            </a:r>
          </a:p>
          <a:p>
            <a:r>
              <a:rPr lang="en-US" dirty="0" smtClean="0"/>
              <a:t>PTSD treatment</a:t>
            </a:r>
          </a:p>
          <a:p>
            <a:r>
              <a:rPr lang="en-US" dirty="0" smtClean="0"/>
              <a:t>Use OAT</a:t>
            </a:r>
            <a:endParaRPr lang="en-US" dirty="0"/>
          </a:p>
          <a:p>
            <a:r>
              <a:rPr lang="en-US" dirty="0" smtClean="0">
                <a:hlinkClick r:id="rId2"/>
              </a:rPr>
              <a:t>Wiplove.lamba@sinaihealth.ca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"/>
          <p:cNvSpPr txBox="1">
            <a:spLocks noGrp="1"/>
          </p:cNvSpPr>
          <p:nvPr>
            <p:ph type="title"/>
          </p:nvPr>
        </p:nvSpPr>
        <p:spPr>
          <a:xfrm>
            <a:off x="457200" y="228866"/>
            <a:ext cx="8229600" cy="95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</a:pPr>
            <a:r>
              <a:rPr lang="en-US"/>
              <a:t>CASE</a:t>
            </a:r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960"/>
              <a:buChar char="»"/>
            </a:pPr>
            <a:r>
              <a:rPr lang="en-US" sz="2960"/>
              <a:t>Think of a challenging patient who may have had trauma and substance use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595959"/>
              </a:buClr>
              <a:buSzPts val="2960"/>
              <a:buChar char="»"/>
            </a:pPr>
            <a:r>
              <a:rPr lang="en-US" sz="2960"/>
              <a:t>The interaction does not have to be for treatment of either condition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595959"/>
              </a:buClr>
              <a:buSzPts val="2960"/>
              <a:buChar char="»"/>
            </a:pPr>
            <a:r>
              <a:rPr lang="en-US" sz="2960"/>
              <a:t>Think about what were you going through in the encounter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595959"/>
              </a:buClr>
              <a:buSzPts val="2960"/>
              <a:buChar char="»"/>
            </a:pPr>
            <a:r>
              <a:rPr lang="en-US" sz="2960"/>
              <a:t>Think about what the patient was going through in the encounter</a:t>
            </a:r>
            <a:endParaRPr sz="296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>
            <a:spLocks noGrp="1"/>
          </p:cNvSpPr>
          <p:nvPr>
            <p:ph type="title"/>
          </p:nvPr>
        </p:nvSpPr>
        <p:spPr>
          <a:xfrm>
            <a:off x="457200" y="228866"/>
            <a:ext cx="8229600" cy="95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</a:pPr>
            <a:r>
              <a:rPr lang="en-US"/>
              <a:t>CASE</a:t>
            </a:r>
            <a:endParaRPr/>
          </a:p>
        </p:txBody>
      </p:sp>
      <p:sp>
        <p:nvSpPr>
          <p:cNvPr id="195" name="Google Shape;195;p8"/>
          <p:cNvSpPr txBox="1"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</a:pPr>
            <a:r>
              <a:rPr lang="en-US" dirty="0" smtClean="0"/>
              <a:t>As you hear the content today, I want you to wonder if and how the philosophy discussed today could help or hurt your patients.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</a:pPr>
            <a:r>
              <a:rPr lang="en-US" dirty="0" smtClean="0"/>
              <a:t>Think about a comment/question that you would like to share during the interaction time?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3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time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40-50 </a:t>
            </a:r>
            <a:r>
              <a:rPr lang="en-US" dirty="0" err="1" smtClean="0"/>
              <a:t>yo</a:t>
            </a:r>
            <a:r>
              <a:rPr lang="en-US" dirty="0" smtClean="0"/>
              <a:t> female, clinic intoxicated</a:t>
            </a:r>
          </a:p>
          <a:p>
            <a:r>
              <a:rPr lang="en-US" dirty="0" smtClean="0"/>
              <a:t>med detox</a:t>
            </a:r>
          </a:p>
          <a:p>
            <a:r>
              <a:rPr lang="en-US" dirty="0" smtClean="0"/>
              <a:t>Residential</a:t>
            </a:r>
          </a:p>
          <a:p>
            <a:r>
              <a:rPr lang="en-US" dirty="0" smtClean="0"/>
              <a:t>Jean tweed plus/minus house of </a:t>
            </a:r>
            <a:r>
              <a:rPr lang="en-US" dirty="0" err="1" smtClean="0"/>
              <a:t>sophrasene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30-40 male</a:t>
            </a:r>
          </a:p>
          <a:p>
            <a:r>
              <a:rPr lang="en-US" dirty="0" smtClean="0"/>
              <a:t>On OUD x 10 plus years</a:t>
            </a:r>
          </a:p>
          <a:p>
            <a:r>
              <a:rPr lang="en-US" dirty="0" err="1" smtClean="0"/>
              <a:t>Ptsd</a:t>
            </a:r>
            <a:r>
              <a:rPr lang="en-US" dirty="0" smtClean="0"/>
              <a:t> and bpd</a:t>
            </a:r>
          </a:p>
          <a:p>
            <a:r>
              <a:rPr lang="en-US" dirty="0" smtClean="0"/>
              <a:t>Addiction groups, plus DBT plus PE</a:t>
            </a:r>
          </a:p>
          <a:p>
            <a:r>
              <a:rPr lang="en-US" dirty="0" smtClean="0"/>
              <a:t>PE – patient picked which trauma to start with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457200" y="228866"/>
            <a:ext cx="8229600" cy="952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entury Gothic"/>
              <a:buNone/>
            </a:pPr>
            <a:r>
              <a:rPr lang="en-US" sz="4800"/>
              <a:t>OUTLINE</a:t>
            </a:r>
            <a:endParaRPr/>
          </a:p>
        </p:txBody>
      </p:sp>
      <p:sp>
        <p:nvSpPr>
          <p:cNvPr id="181" name="Google Shape;181;p6"/>
          <p:cNvSpPr txBox="1"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</a:pPr>
            <a:r>
              <a:rPr lang="en-US" dirty="0" smtClean="0"/>
              <a:t>CASE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</a:pPr>
            <a:r>
              <a:rPr lang="en-US" b="1" u="sng" dirty="0" smtClean="0"/>
              <a:t>Trauma</a:t>
            </a:r>
            <a:endParaRPr b="1" u="sng"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</a:pPr>
            <a:r>
              <a:rPr lang="en-US" dirty="0"/>
              <a:t>Trauma Informed Care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</a:pPr>
            <a:r>
              <a:rPr lang="en-US" dirty="0"/>
              <a:t>How to do Seeking </a:t>
            </a:r>
            <a:r>
              <a:rPr lang="en-US" dirty="0" smtClean="0"/>
              <a:t>safety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</a:pPr>
            <a:r>
              <a:rPr lang="en-US" dirty="0" smtClean="0"/>
              <a:t>OUD, complex PTSD, PTSD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Char char="»"/>
            </a:pPr>
            <a:r>
              <a:rPr lang="en-US" dirty="0"/>
              <a:t>Next steps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95959"/>
              </a:buClr>
              <a:buSzPts val="3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382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AMHTheme">
      <a:dk1>
        <a:srgbClr val="000000"/>
      </a:dk1>
      <a:lt1>
        <a:srgbClr val="FFFFFF"/>
      </a:lt1>
      <a:dk2>
        <a:srgbClr val="602977"/>
      </a:dk2>
      <a:lt2>
        <a:srgbClr val="FFFEFE"/>
      </a:lt2>
      <a:accent1>
        <a:srgbClr val="602977"/>
      </a:accent1>
      <a:accent2>
        <a:srgbClr val="E5752A"/>
      </a:accent2>
      <a:accent3>
        <a:srgbClr val="56BECC"/>
      </a:accent3>
      <a:accent4>
        <a:srgbClr val="BBD236"/>
      </a:accent4>
      <a:accent5>
        <a:srgbClr val="C34589"/>
      </a:accent5>
      <a:accent6>
        <a:srgbClr val="8D6BA0"/>
      </a:accent6>
      <a:hlink>
        <a:srgbClr val="602977"/>
      </a:hlink>
      <a:folHlink>
        <a:srgbClr val="8E6B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AMHTheme">
      <a:dk1>
        <a:srgbClr val="000000"/>
      </a:dk1>
      <a:lt1>
        <a:srgbClr val="FFFFFF"/>
      </a:lt1>
      <a:dk2>
        <a:srgbClr val="602977"/>
      </a:dk2>
      <a:lt2>
        <a:srgbClr val="FFFEFE"/>
      </a:lt2>
      <a:accent1>
        <a:srgbClr val="602977"/>
      </a:accent1>
      <a:accent2>
        <a:srgbClr val="E5752A"/>
      </a:accent2>
      <a:accent3>
        <a:srgbClr val="56BECC"/>
      </a:accent3>
      <a:accent4>
        <a:srgbClr val="BBD236"/>
      </a:accent4>
      <a:accent5>
        <a:srgbClr val="C34589"/>
      </a:accent5>
      <a:accent6>
        <a:srgbClr val="8D6BA0"/>
      </a:accent6>
      <a:hlink>
        <a:srgbClr val="602977"/>
      </a:hlink>
      <a:folHlink>
        <a:srgbClr val="8E6B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2040</Words>
  <Application>Microsoft Office PowerPoint</Application>
  <PresentationFormat>On-screen Show (16:10)</PresentationFormat>
  <Paragraphs>417</Paragraphs>
  <Slides>42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Calibri</vt:lpstr>
      <vt:lpstr>Century Gothic</vt:lpstr>
      <vt:lpstr>Noto Sans Symbols</vt:lpstr>
      <vt:lpstr>Open Sans</vt:lpstr>
      <vt:lpstr>Arial</vt:lpstr>
      <vt:lpstr>BlinkMacSystemFont</vt:lpstr>
      <vt:lpstr>Office Theme</vt:lpstr>
      <vt:lpstr>Office Theme</vt:lpstr>
      <vt:lpstr>Outline</vt:lpstr>
      <vt:lpstr>Trauma informed care vs PTSD treatment</vt:lpstr>
      <vt:lpstr>PowerPoint Presentation</vt:lpstr>
      <vt:lpstr>OUTLINE</vt:lpstr>
      <vt:lpstr>CASE</vt:lpstr>
      <vt:lpstr>CASE</vt:lpstr>
      <vt:lpstr>PowerPoint Presentation</vt:lpstr>
      <vt:lpstr>Story time</vt:lpstr>
      <vt:lpstr>OUTLINE</vt:lpstr>
      <vt:lpstr>PTSD DSM V</vt:lpstr>
      <vt:lpstr>DEVELOPMENTAL TRAUMA DISORDER</vt:lpstr>
      <vt:lpstr>ADVERSE CHILDHOOD EXPERIENCES</vt:lpstr>
      <vt:lpstr>OUTLINE</vt:lpstr>
      <vt:lpstr>TRAUMA-INFORMED CARE</vt:lpstr>
      <vt:lpstr>TRAUMA-INFORMED CARE</vt:lpstr>
      <vt:lpstr>TRAUMA-INFORMED CARE</vt:lpstr>
      <vt:lpstr>TRAUMA-INFORMED CARE</vt:lpstr>
      <vt:lpstr>OUTLINE</vt:lpstr>
      <vt:lpstr>SEEKING SAFETY</vt:lpstr>
      <vt:lpstr>SEEKING SAFETY</vt:lpstr>
      <vt:lpstr>SEEKING SAFETY SESSION</vt:lpstr>
      <vt:lpstr>SEEKING SAFETY</vt:lpstr>
      <vt:lpstr>SEEKING SAFETY SESSION</vt:lpstr>
      <vt:lpstr>SEEKING SAFETY SESSION</vt:lpstr>
      <vt:lpstr>SEEKING SAFETY SESSION</vt:lpstr>
      <vt:lpstr>SEEKING SAFETY SESSION</vt:lpstr>
      <vt:lpstr>OUTLINE</vt:lpstr>
      <vt:lpstr>PTSD and Opioid Use</vt:lpstr>
      <vt:lpstr>Mood/anxiety treatment in OUD</vt:lpstr>
      <vt:lpstr>cPTSD</vt:lpstr>
      <vt:lpstr>cPTSD</vt:lpstr>
      <vt:lpstr>cPTSD</vt:lpstr>
      <vt:lpstr>cPTSD</vt:lpstr>
      <vt:lpstr>What do you do?</vt:lpstr>
      <vt:lpstr>STAGE WISE APPROACH</vt:lpstr>
      <vt:lpstr>PTSD SYMPTOMS</vt:lpstr>
      <vt:lpstr>PTSD </vt:lpstr>
      <vt:lpstr>COGNITIVE PROCESSING THERAPY</vt:lpstr>
      <vt:lpstr>AVOIDANCE OF EXTERNAL REMINDERS</vt:lpstr>
      <vt:lpstr>RESOURCE</vt:lpstr>
      <vt:lpstr>PowerPoint Presentation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PTSD vs cPTSD in OUD</dc:title>
  <dc:creator>Christine Mitchell</dc:creator>
  <cp:lastModifiedBy>Lamba, Wiplove</cp:lastModifiedBy>
  <cp:revision>21</cp:revision>
  <dcterms:created xsi:type="dcterms:W3CDTF">2017-08-08T14:30:38Z</dcterms:created>
  <dcterms:modified xsi:type="dcterms:W3CDTF">2023-09-25T19:13:34Z</dcterms:modified>
</cp:coreProperties>
</file>