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66" r:id="rId2"/>
    <p:sldId id="490" r:id="rId3"/>
    <p:sldId id="476" r:id="rId4"/>
    <p:sldId id="462" r:id="rId5"/>
    <p:sldId id="477" r:id="rId6"/>
    <p:sldId id="474" r:id="rId7"/>
    <p:sldId id="467" r:id="rId8"/>
    <p:sldId id="489" r:id="rId9"/>
    <p:sldId id="478" r:id="rId10"/>
    <p:sldId id="479" r:id="rId11"/>
    <p:sldId id="480" r:id="rId12"/>
    <p:sldId id="491" r:id="rId13"/>
    <p:sldId id="492" r:id="rId14"/>
    <p:sldId id="493" r:id="rId15"/>
    <p:sldId id="481" r:id="rId16"/>
    <p:sldId id="488" r:id="rId17"/>
    <p:sldId id="482" r:id="rId18"/>
    <p:sldId id="483" r:id="rId19"/>
    <p:sldId id="484" r:id="rId20"/>
    <p:sldId id="485" r:id="rId21"/>
    <p:sldId id="486" r:id="rId22"/>
    <p:sldId id="473" r:id="rId23"/>
    <p:sldId id="487" r:id="rId24"/>
  </p:sldIdLst>
  <p:sldSz cx="9144000" cy="5715000" type="screen16x1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8" autoAdjust="0"/>
    <p:restoredTop sz="91215" autoAdjust="0"/>
  </p:normalViewPr>
  <p:slideViewPr>
    <p:cSldViewPr>
      <p:cViewPr varScale="1">
        <p:scale>
          <a:sx n="127" d="100"/>
          <a:sy n="127" d="100"/>
        </p:scale>
        <p:origin x="1110" y="11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4D93DEB-3A0C-45A1-ADBD-65D19FDF0A11}" type="datetimeFigureOut">
              <a:rPr lang="en-US" smtClean="0"/>
              <a:pPr/>
              <a:t>2023/10/02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C6F56D0-281B-4E26-B007-EDCFA8508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53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9662A7E-9DA5-4CD8-93DB-FAF756FD3B38}" type="datetimeFigureOut">
              <a:rPr lang="en-US" smtClean="0"/>
              <a:pPr/>
              <a:t>2023/10/02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20725"/>
            <a:ext cx="57594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0D0FF55-CFC7-4D73-9929-2B6869134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09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77875" y="720725"/>
            <a:ext cx="575945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cs typeface="MS PGothic" pitchFamily="34" charset="-128"/>
              </a:rPr>
              <a:t>Add an outline – give</a:t>
            </a:r>
            <a:r>
              <a:rPr lang="en-US" altLang="en-US" baseline="0" dirty="0" smtClean="0">
                <a:cs typeface="MS PGothic" pitchFamily="34" charset="-128"/>
              </a:rPr>
              <a:t> learner’s a birds eye view of your talk and how it will unfold </a:t>
            </a:r>
            <a:endParaRPr lang="en-US" altLang="en-US" dirty="0" smtClean="0">
              <a:cs typeface="MS PGothic" pitchFamily="34" charset="-128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85305" indent="-302040"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208161" indent="-241632"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91426" indent="-241632"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174690" indent="-241632"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657954" indent="-24163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141218" indent="-24163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624483" indent="-24163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4107747" indent="-24163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F7EE972B-E764-4C00-ABFF-0E542077BD95}" type="slidenum">
              <a:rPr lang="en-CA" altLang="en-US" sz="1200"/>
              <a:pPr/>
              <a:t>1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3561226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Used in non substance using populations, residential substance use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0FF55-CFC7-4D73-9929-2B68691340B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68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77875" y="720725"/>
            <a:ext cx="575945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cs typeface="MS PGothic" pitchFamily="34" charset="-128"/>
              </a:rPr>
              <a:t>Add an outline – give</a:t>
            </a:r>
            <a:r>
              <a:rPr lang="en-US" altLang="en-US" baseline="0" dirty="0" smtClean="0">
                <a:cs typeface="MS PGothic" pitchFamily="34" charset="-128"/>
              </a:rPr>
              <a:t> learner’s a birds eye view of your talk and how it will unfold </a:t>
            </a:r>
            <a:endParaRPr lang="en-US" altLang="en-US" dirty="0" smtClean="0">
              <a:cs typeface="MS PGothic" pitchFamily="34" charset="-128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85305" indent="-302040"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208161" indent="-241632"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91426" indent="-241632"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174690" indent="-241632"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657954" indent="-24163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141218" indent="-24163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624483" indent="-24163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4107747" indent="-24163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F7EE972B-E764-4C00-ABFF-0E542077BD95}" type="slidenum">
              <a:rPr lang="en-CA" altLang="en-US" sz="1200"/>
              <a:pPr/>
              <a:t>4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3551627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77875" y="720725"/>
            <a:ext cx="575945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cs typeface="MS PGothic" pitchFamily="34" charset="-128"/>
              </a:rPr>
              <a:t>Add an outline – give</a:t>
            </a:r>
            <a:r>
              <a:rPr lang="en-US" altLang="en-US" baseline="0" dirty="0" smtClean="0">
                <a:cs typeface="MS PGothic" pitchFamily="34" charset="-128"/>
              </a:rPr>
              <a:t> learner’s a birds eye view of your talk and how it will unfold </a:t>
            </a:r>
            <a:endParaRPr lang="en-US" altLang="en-US" dirty="0" smtClean="0">
              <a:cs typeface="MS PGothic" pitchFamily="34" charset="-128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85305" indent="-302040"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208161" indent="-241632"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91426" indent="-241632"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174690" indent="-241632"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657954" indent="-24163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141218" indent="-24163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624483" indent="-24163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4107747" indent="-24163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F7EE972B-E764-4C00-ABFF-0E542077BD95}" type="slidenum">
              <a:rPr lang="en-CA" altLang="en-US" sz="1200"/>
              <a:pPr/>
              <a:t>7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1197450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1375691" y="1451890"/>
            <a:ext cx="5715000" cy="2811218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07317" y="3238502"/>
            <a:ext cx="5791200" cy="609599"/>
          </a:xfrm>
        </p:spPr>
        <p:txBody>
          <a:bodyPr/>
          <a:lstStyle>
            <a:lvl1pPr algn="l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07318" y="3848098"/>
            <a:ext cx="4655483" cy="1662105"/>
          </a:xfrm>
        </p:spPr>
        <p:txBody>
          <a:bodyPr>
            <a:normAutofit/>
          </a:bodyPr>
          <a:lstStyle>
            <a:lvl1pPr marL="0" indent="0" algn="l">
              <a:spcBef>
                <a:spcPts val="75"/>
              </a:spcBef>
              <a:buNone/>
              <a:defRPr sz="1800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</a:t>
            </a:r>
          </a:p>
          <a:p>
            <a:r>
              <a:rPr lang="en-US" dirty="0" smtClean="0"/>
              <a:t>Month day, year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590800" y="3848099"/>
            <a:ext cx="65532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1405" y="5146381"/>
            <a:ext cx="764478" cy="3638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0653" y="5144444"/>
            <a:ext cx="782897" cy="3657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6516" y="3963275"/>
            <a:ext cx="1654526" cy="116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831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4"/>
            <a:ext cx="5486400" cy="670719"/>
          </a:xfrm>
        </p:spPr>
        <p:txBody>
          <a:bodyPr/>
          <a:lstStyle>
            <a:lvl1pPr marL="0" indent="0">
              <a:buNone/>
              <a:defRPr sz="1400" cap="all" baseline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ECHO ONMH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828800" y="4457700"/>
            <a:ext cx="539496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72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ECHO ONMH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1811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433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979"/>
            <a:ext cx="2057400" cy="3656542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979"/>
            <a:ext cx="6019800" cy="36565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ECHO ONMH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2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5200" y="5295902"/>
            <a:ext cx="1371600" cy="304271"/>
          </a:xfrm>
          <a:noFill/>
        </p:spPr>
        <p:txBody>
          <a:bodyPr/>
          <a:lstStyle/>
          <a:p>
            <a:r>
              <a:rPr lang="en-US" dirty="0" smtClean="0"/>
              <a:t>ECHO ONMH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5295902"/>
            <a:ext cx="381000" cy="304271"/>
          </a:xfrm>
        </p:spPr>
        <p:txBody>
          <a:bodyPr/>
          <a:lstStyle>
            <a:lvl1pPr algn="ctr">
              <a:defRPr sz="1100">
                <a:latin typeface="+mj-lt"/>
              </a:defRPr>
            </a:lvl1pPr>
          </a:lstStyle>
          <a:p>
            <a:fld id="{7395BF2A-C319-4F29-873E-1ABED09E004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1811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06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125" y="94875"/>
            <a:ext cx="7010400" cy="3448426"/>
          </a:xfrm>
          <a:prstGeom prst="rect">
            <a:avLst/>
          </a:prstGeom>
          <a:effectLst>
            <a:reflection stA="60000" endPos="65000" dist="508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2950" y="4000500"/>
            <a:ext cx="7772400" cy="1135062"/>
          </a:xfrm>
        </p:spPr>
        <p:txBody>
          <a:bodyPr anchor="t"/>
          <a:lstStyle>
            <a:lvl1pPr algn="l">
              <a:defRPr sz="40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SUB TITLE PAGE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2002" y="3695700"/>
            <a:ext cx="7732713" cy="3810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000" cap="all" baseline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ECHO ONMH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3562150"/>
            <a:ext cx="92202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6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9700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9700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ECHO ONMH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1811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910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279261"/>
            <a:ext cx="4041775" cy="53313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ECHO ONMH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1811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202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ECHO ONMH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1811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528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ECHO ONMH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35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ECHO ONMH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745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27540"/>
            <a:ext cx="3008313" cy="1715560"/>
          </a:xfrm>
        </p:spPr>
        <p:txBody>
          <a:bodyPr anchor="b">
            <a:noAutofit/>
          </a:bodyPr>
          <a:lstStyle>
            <a:lvl1pPr algn="l">
              <a:defRPr sz="3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227542"/>
            <a:ext cx="5029200" cy="49921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983" y="2019300"/>
            <a:ext cx="3008313" cy="457200"/>
          </a:xfrm>
        </p:spPr>
        <p:txBody>
          <a:bodyPr/>
          <a:lstStyle>
            <a:lvl1pPr marL="0" indent="0" algn="l">
              <a:buNone/>
              <a:defRPr sz="1400" cap="all" baseline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ECHO ONMH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39981" y="1943100"/>
            <a:ext cx="301752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573780" y="0"/>
            <a:ext cx="0" cy="5715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352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15200" y="5295902"/>
            <a:ext cx="1371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spc="1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ECHO ONMH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295902"/>
            <a:ext cx="381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7395BF2A-C319-4F29-873E-1ABED09E0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69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1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Calibri" panose="020F0502020204030204" pitchFamily="34" charset="0"/>
        <a:buChar char="»"/>
        <a:defRPr sz="320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altLang="en-US" sz="4800" dirty="0" smtClean="0"/>
              <a:t>Outline</a:t>
            </a:r>
            <a:endParaRPr lang="en-US" altLang="en-US" sz="4800" dirty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cs typeface="MS PGothic" pitchFamily="34" charset="-128"/>
              </a:rPr>
              <a:t>CM concept and principles</a:t>
            </a:r>
          </a:p>
          <a:p>
            <a:r>
              <a:rPr lang="en-US" altLang="en-US" dirty="0" smtClean="0">
                <a:cs typeface="MS PGothic" pitchFamily="34" charset="-128"/>
              </a:rPr>
              <a:t>CM key elements and steps</a:t>
            </a:r>
          </a:p>
          <a:p>
            <a:r>
              <a:rPr lang="en-US" altLang="en-US" dirty="0" smtClean="0">
                <a:cs typeface="MS PGothic" pitchFamily="34" charset="-128"/>
              </a:rPr>
              <a:t>Examples of effective CM</a:t>
            </a:r>
          </a:p>
          <a:p>
            <a:r>
              <a:rPr lang="en-US" altLang="en-US" dirty="0" smtClean="0">
                <a:cs typeface="MS PGothic" pitchFamily="34" charset="-128"/>
              </a:rPr>
              <a:t>Resources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4457700"/>
            <a:ext cx="7501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Petry</a:t>
            </a:r>
            <a:r>
              <a:rPr lang="en-US" dirty="0" smtClean="0"/>
              <a:t>, 2012. “Contingency Management for Substance Use Treatment: A guide</a:t>
            </a:r>
          </a:p>
          <a:p>
            <a:r>
              <a:rPr lang="en-US" dirty="0" smtClean="0"/>
              <a:t>To implementing this evidence based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03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Voucher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Stephen Higgins, University of Vermont</a:t>
            </a:r>
          </a:p>
          <a:p>
            <a:r>
              <a:rPr lang="en-US" dirty="0" smtClean="0"/>
              <a:t>Voucher based procedure integrating token economy, applied to outpatient substance</a:t>
            </a:r>
          </a:p>
          <a:p>
            <a:r>
              <a:rPr lang="en-US" dirty="0" smtClean="0"/>
              <a:t>Points worth money for negative urine</a:t>
            </a:r>
          </a:p>
          <a:p>
            <a:r>
              <a:rPr lang="en-US" dirty="0" smtClean="0"/>
              <a:t>Can deposit vouchers to clinic to get items (coffee to clothes to </a:t>
            </a:r>
            <a:r>
              <a:rPr lang="en-US" dirty="0" err="1" smtClean="0"/>
              <a:t>ipod</a:t>
            </a:r>
            <a:r>
              <a:rPr lang="en-US" dirty="0" smtClean="0"/>
              <a:t>)</a:t>
            </a:r>
          </a:p>
          <a:p>
            <a:r>
              <a:rPr lang="en-US" dirty="0" smtClean="0"/>
              <a:t>Vouchers increase in value with each good result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Total of 1000 dollars if </a:t>
            </a:r>
            <a:r>
              <a:rPr lang="en-US" dirty="0" err="1" smtClean="0"/>
              <a:t>abstinance</a:t>
            </a:r>
            <a:r>
              <a:rPr lang="en-US" dirty="0" smtClean="0"/>
              <a:t> is maintained over 12 weeks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871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Voucher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compared voucher CM plus CRA  to 12 step. (Hunt and </a:t>
            </a:r>
            <a:r>
              <a:rPr lang="en-US" dirty="0" err="1" smtClean="0"/>
              <a:t>Azrin</a:t>
            </a:r>
            <a:r>
              <a:rPr lang="en-US" dirty="0" smtClean="0"/>
              <a:t>, 1973 )</a:t>
            </a:r>
          </a:p>
          <a:p>
            <a:r>
              <a:rPr lang="en-US" dirty="0" smtClean="0"/>
              <a:t>Was not just office based (home visits)</a:t>
            </a:r>
          </a:p>
          <a:p>
            <a:r>
              <a:rPr lang="en-US" dirty="0" smtClean="0"/>
              <a:t>First 13 patient CRA plus CM, next 15 just 12SF</a:t>
            </a:r>
          </a:p>
          <a:p>
            <a:r>
              <a:rPr lang="en-US" dirty="0" smtClean="0"/>
              <a:t>85% of CM vs 33% of 12 step stayed in treatment</a:t>
            </a:r>
          </a:p>
          <a:p>
            <a:r>
              <a:rPr lang="en-US" dirty="0" smtClean="0"/>
              <a:t>75% of those in CM stayed </a:t>
            </a:r>
            <a:r>
              <a:rPr lang="en-US" dirty="0" err="1" smtClean="0"/>
              <a:t>abstinant</a:t>
            </a:r>
            <a:r>
              <a:rPr lang="en-US" dirty="0" smtClean="0"/>
              <a:t> vs 0% in 12 SF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605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Voucher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 plus CRA had better results than CRA alone (</a:t>
            </a:r>
            <a:r>
              <a:rPr lang="en-US" dirty="0"/>
              <a:t>H</a:t>
            </a:r>
            <a:r>
              <a:rPr lang="en-US" dirty="0" smtClean="0"/>
              <a:t>iggins 1994)</a:t>
            </a:r>
          </a:p>
          <a:p>
            <a:r>
              <a:rPr lang="en-US" dirty="0" smtClean="0"/>
              <a:t>Contingent delivery works better (</a:t>
            </a:r>
            <a:r>
              <a:rPr lang="en-US" dirty="0"/>
              <a:t>S</a:t>
            </a:r>
            <a:r>
              <a:rPr lang="en-US" dirty="0" smtClean="0"/>
              <a:t>ilverman </a:t>
            </a:r>
            <a:r>
              <a:rPr lang="en-US" dirty="0" err="1" smtClean="0"/>
              <a:t>etal</a:t>
            </a:r>
            <a:r>
              <a:rPr lang="en-US" dirty="0" smtClean="0"/>
              <a:t> 1996)</a:t>
            </a:r>
          </a:p>
          <a:p>
            <a:r>
              <a:rPr lang="en-US" dirty="0" smtClean="0"/>
              <a:t>Many other positive studies in cocaine, opioids, nicotine, cannabis pages 22-23 in CM reference book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384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Voucher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Expensive</a:t>
            </a:r>
          </a:p>
          <a:p>
            <a:r>
              <a:rPr lang="en-US" dirty="0" smtClean="0"/>
              <a:t>Hard to implement</a:t>
            </a:r>
          </a:p>
          <a:p>
            <a:r>
              <a:rPr lang="en-US" dirty="0" smtClean="0"/>
              <a:t>Works better in closed environment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692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Prize based 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Chance to win prize based on negative UDS or breathalyzer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724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Name-in the hat Prize 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Vegda</a:t>
            </a:r>
            <a:r>
              <a:rPr lang="en-US" dirty="0" smtClean="0"/>
              <a:t> and Dr. T. Hauck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00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 protocol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 protocol</a:t>
            </a:r>
          </a:p>
          <a:p>
            <a:pPr lvl="1"/>
            <a:r>
              <a:rPr lang="en-US" dirty="0" smtClean="0"/>
              <a:t>Narrow down the </a:t>
            </a:r>
            <a:r>
              <a:rPr lang="en-US" dirty="0" err="1" smtClean="0"/>
              <a:t>behaviour</a:t>
            </a:r>
            <a:r>
              <a:rPr lang="en-US" dirty="0" smtClean="0"/>
              <a:t> to reinforce</a:t>
            </a:r>
          </a:p>
          <a:p>
            <a:pPr lvl="1"/>
            <a:r>
              <a:rPr lang="en-US" dirty="0" smtClean="0"/>
              <a:t>Choose a patient population</a:t>
            </a:r>
          </a:p>
          <a:p>
            <a:pPr lvl="1"/>
            <a:r>
              <a:rPr lang="en-US" dirty="0" smtClean="0"/>
              <a:t>Design and monitor reinforcement schedule</a:t>
            </a:r>
          </a:p>
          <a:p>
            <a:pPr lvl="1"/>
            <a:r>
              <a:rPr lang="en-US" dirty="0" smtClean="0"/>
              <a:t>Select re-</a:t>
            </a:r>
            <a:r>
              <a:rPr lang="en-US" dirty="0" err="1" smtClean="0"/>
              <a:t>inforcers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864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a reinforcement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Priming</a:t>
            </a:r>
          </a:p>
          <a:p>
            <a:r>
              <a:rPr lang="en-US" dirty="0" smtClean="0"/>
              <a:t>Immediacy</a:t>
            </a:r>
          </a:p>
          <a:p>
            <a:r>
              <a:rPr lang="en-US" dirty="0" smtClean="0"/>
              <a:t>Escalating and reset features</a:t>
            </a:r>
          </a:p>
          <a:p>
            <a:r>
              <a:rPr lang="en-US" dirty="0" smtClean="0"/>
              <a:t>Magnitude</a:t>
            </a:r>
          </a:p>
          <a:p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549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Outcome </a:t>
            </a:r>
          </a:p>
          <a:p>
            <a:r>
              <a:rPr lang="en-US" dirty="0" smtClean="0"/>
              <a:t>urine drug tests</a:t>
            </a:r>
          </a:p>
          <a:p>
            <a:r>
              <a:rPr lang="en-US" dirty="0" smtClean="0"/>
              <a:t>Cost of prizes</a:t>
            </a:r>
          </a:p>
          <a:p>
            <a:r>
              <a:rPr lang="en-US" dirty="0" smtClean="0"/>
              <a:t>Administrative estimates</a:t>
            </a:r>
          </a:p>
          <a:p>
            <a:r>
              <a:rPr lang="en-US" dirty="0" smtClean="0"/>
              <a:t>Raising funds – section in guidebook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3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 related items include prize bowl, stationary, lockable prize cabinet, urine testing supplies</a:t>
            </a:r>
          </a:p>
          <a:p>
            <a:r>
              <a:rPr lang="en-US" dirty="0" smtClean="0"/>
              <a:t>Determine initial prizes</a:t>
            </a:r>
          </a:p>
          <a:p>
            <a:r>
              <a:rPr lang="en-US" dirty="0" smtClean="0"/>
              <a:t>Keeping track</a:t>
            </a:r>
          </a:p>
          <a:p>
            <a:r>
              <a:rPr lang="en-US" dirty="0" smtClean="0"/>
              <a:t>documentation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59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Azrin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 Relevant story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050" name="Picture 2" descr="https://images-na.ssl-images-amazon.com/images/I/51pm2vhyXSL._SX308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586" y="1257300"/>
            <a:ext cx="2479363" cy="399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4" descr="Image result for az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Image result for azri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56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Prize in the 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Escalating slips for consecutive attendance</a:t>
            </a:r>
          </a:p>
          <a:p>
            <a:r>
              <a:rPr lang="en-US" dirty="0" smtClean="0"/>
              <a:t>Do at beginning of session (5-10 min)</a:t>
            </a:r>
          </a:p>
          <a:p>
            <a:r>
              <a:rPr lang="en-US" dirty="0" smtClean="0"/>
              <a:t>Process for excused absence</a:t>
            </a:r>
          </a:p>
          <a:p>
            <a:r>
              <a:rPr lang="en-US" dirty="0" smtClean="0"/>
              <a:t>Draws </a:t>
            </a:r>
          </a:p>
          <a:p>
            <a:r>
              <a:rPr lang="en-US" dirty="0" smtClean="0"/>
              <a:t>Book has each session laid out like psychotherapy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300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following the protocol?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187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1"/>
            <a:ext cx="5105400" cy="3771636"/>
          </a:xfrm>
        </p:spPr>
        <p:txBody>
          <a:bodyPr>
            <a:normAutofit/>
          </a:bodyPr>
          <a:lstStyle/>
          <a:p>
            <a:r>
              <a:rPr lang="en-US" dirty="0" smtClean="0"/>
              <a:t>What have you seen done in your work environment?</a:t>
            </a:r>
          </a:p>
          <a:p>
            <a:r>
              <a:rPr lang="en-US" dirty="0" smtClean="0"/>
              <a:t>Was it helpful or not?</a:t>
            </a:r>
          </a:p>
          <a:p>
            <a:r>
              <a:rPr lang="en-US" dirty="0" smtClean="0"/>
              <a:t>Comments or suggestions for the group on what would work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6" name="Picture 3" descr="C:\Users\lambaw\Desktop\IMG_01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055" y="1257300"/>
            <a:ext cx="2950845" cy="393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954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1027" name="Picture 3" descr="C:\Users\lambaw\Desktop\IMG_01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-15240"/>
            <a:ext cx="4248150" cy="566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747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 concepts and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Behaviour</a:t>
            </a:r>
            <a:endParaRPr lang="en-US" dirty="0" smtClean="0"/>
          </a:p>
          <a:p>
            <a:r>
              <a:rPr lang="en-US" dirty="0" smtClean="0"/>
              <a:t>A  </a:t>
            </a:r>
            <a:r>
              <a:rPr lang="en-US" dirty="0" smtClean="0">
                <a:sym typeface="Wingdings" panose="05000000000000000000" pitchFamily="2" charset="2"/>
              </a:rPr>
              <a:t>  B  C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Antecedent, </a:t>
            </a:r>
            <a:r>
              <a:rPr lang="en-US" dirty="0" err="1" smtClean="0">
                <a:sym typeface="Wingdings" panose="05000000000000000000" pitchFamily="2" charset="2"/>
              </a:rPr>
              <a:t>behaviour</a:t>
            </a:r>
            <a:r>
              <a:rPr lang="en-US" dirty="0" smtClean="0">
                <a:sym typeface="Wingdings" panose="05000000000000000000" pitchFamily="2" charset="2"/>
              </a:rPr>
              <a:t>, consequence (+ then -)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Trigger, </a:t>
            </a:r>
            <a:r>
              <a:rPr lang="en-US" dirty="0" err="1" smtClean="0">
                <a:sym typeface="Wingdings" panose="05000000000000000000" pitchFamily="2" charset="2"/>
              </a:rPr>
              <a:t>Behaviour</a:t>
            </a:r>
            <a:r>
              <a:rPr lang="en-US" dirty="0" smtClean="0">
                <a:sym typeface="Wingdings" panose="05000000000000000000" pitchFamily="2" charset="2"/>
              </a:rPr>
              <a:t>, Reward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Social context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9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228600" y="228866"/>
            <a:ext cx="8915400" cy="95223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800" dirty="0" smtClean="0"/>
              <a:t>Cm</a:t>
            </a:r>
            <a:endParaRPr lang="en-US" altLang="en-US" sz="4800" dirty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cs typeface="MS PGothic" pitchFamily="34" charset="-128"/>
              </a:rPr>
              <a:t>For REINFORCEMENT - Need 3 key principles</a:t>
            </a:r>
          </a:p>
          <a:p>
            <a:pPr lvl="1"/>
            <a:r>
              <a:rPr lang="en-US" altLang="en-US" dirty="0">
                <a:cs typeface="MS PGothic" pitchFamily="34" charset="-128"/>
              </a:rPr>
              <a:t>Award appropriate magnitudes of tangible reinforcement</a:t>
            </a:r>
          </a:p>
          <a:p>
            <a:pPr lvl="1"/>
            <a:r>
              <a:rPr lang="en-US" altLang="en-US" dirty="0">
                <a:cs typeface="MS PGothic" pitchFamily="34" charset="-128"/>
              </a:rPr>
              <a:t>Provide reinforcement every time </a:t>
            </a:r>
            <a:r>
              <a:rPr lang="en-US" altLang="en-US" dirty="0" err="1">
                <a:cs typeface="MS PGothic" pitchFamily="34" charset="-128"/>
              </a:rPr>
              <a:t>behaviour</a:t>
            </a:r>
            <a:r>
              <a:rPr lang="en-US" altLang="en-US" dirty="0">
                <a:cs typeface="MS PGothic" pitchFamily="34" charset="-128"/>
              </a:rPr>
              <a:t> is observed</a:t>
            </a:r>
          </a:p>
          <a:p>
            <a:pPr lvl="1"/>
            <a:r>
              <a:rPr lang="en-US" altLang="en-US" dirty="0">
                <a:cs typeface="MS PGothic" pitchFamily="34" charset="-128"/>
              </a:rPr>
              <a:t>Appropriate timing (avoid long delay</a:t>
            </a:r>
            <a:r>
              <a:rPr lang="en-US" altLang="en-US" dirty="0" smtClean="0">
                <a:cs typeface="MS PGothic" pitchFamily="34" charset="-128"/>
              </a:rPr>
              <a:t>)</a:t>
            </a:r>
            <a:endParaRPr lang="en-US" altLang="en-US" dirty="0">
              <a:cs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110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ym typeface="Wingdings" panose="05000000000000000000" pitchFamily="2" charset="2"/>
              </a:rPr>
              <a:t>Positive reinforcement</a:t>
            </a:r>
          </a:p>
          <a:p>
            <a:r>
              <a:rPr lang="en-US" dirty="0">
                <a:sym typeface="Wingdings" panose="05000000000000000000" pitchFamily="2" charset="2"/>
              </a:rPr>
              <a:t>Negative reinforcement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Withhold reward</a:t>
            </a:r>
            <a:endParaRPr lang="en-US" dirty="0"/>
          </a:p>
          <a:p>
            <a:r>
              <a:rPr lang="en-US" dirty="0">
                <a:sym typeface="Wingdings" panose="05000000000000000000" pitchFamily="2" charset="2"/>
              </a:rPr>
              <a:t>Clinical settings</a:t>
            </a: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Behaviour</a:t>
            </a:r>
            <a:r>
              <a:rPr lang="en-US" dirty="0">
                <a:sym typeface="Wingdings" panose="05000000000000000000" pitchFamily="2" charset="2"/>
              </a:rPr>
              <a:t> therapies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Token economy 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Tend to work more in closed environments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Outpatient settings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Cheering and clapping in AA, coffee and food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841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7" name="Picture 3" descr="C:\Users\lambaw\Desktop\IMG_01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-15240"/>
            <a:ext cx="4248150" cy="566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019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altLang="en-US" sz="4800" dirty="0" smtClean="0"/>
              <a:t>cm</a:t>
            </a:r>
            <a:endParaRPr lang="en-US" altLang="en-US" sz="4800" dirty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dirty="0" smtClean="0">
                <a:cs typeface="MS PGothic" pitchFamily="34" charset="-128"/>
              </a:rPr>
              <a:t>The application of tangible positive </a:t>
            </a:r>
            <a:r>
              <a:rPr lang="en-US" altLang="en-US" b="1" dirty="0" err="1" smtClean="0">
                <a:cs typeface="MS PGothic" pitchFamily="34" charset="-128"/>
              </a:rPr>
              <a:t>reinforcers</a:t>
            </a:r>
            <a:r>
              <a:rPr lang="en-US" altLang="en-US" b="1" dirty="0" smtClean="0">
                <a:cs typeface="MS PGothic" pitchFamily="34" charset="-128"/>
              </a:rPr>
              <a:t>  to change </a:t>
            </a:r>
            <a:r>
              <a:rPr lang="en-US" altLang="en-US" b="1" dirty="0" err="1" smtClean="0">
                <a:cs typeface="MS PGothic" pitchFamily="34" charset="-128"/>
              </a:rPr>
              <a:t>behaviour</a:t>
            </a:r>
            <a:r>
              <a:rPr lang="en-US" altLang="en-US" b="1" dirty="0" smtClean="0">
                <a:cs typeface="MS PGothic" pitchFamily="34" charset="-128"/>
              </a:rPr>
              <a:t>, and specifically substance using </a:t>
            </a:r>
            <a:r>
              <a:rPr lang="en-US" altLang="en-US" b="1" dirty="0" err="1" smtClean="0">
                <a:cs typeface="MS PGothic" pitchFamily="34" charset="-128"/>
              </a:rPr>
              <a:t>behaviour</a:t>
            </a:r>
            <a:endParaRPr lang="en-US" altLang="en-US" dirty="0" smtClean="0">
              <a:cs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592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key basic principles</a:t>
            </a:r>
          </a:p>
          <a:p>
            <a:pPr lvl="1"/>
            <a:r>
              <a:rPr lang="en-US" dirty="0" smtClean="0"/>
              <a:t>Frequently monitor the </a:t>
            </a:r>
            <a:r>
              <a:rPr lang="en-US" dirty="0" err="1" smtClean="0"/>
              <a:t>behaviour</a:t>
            </a:r>
            <a:r>
              <a:rPr lang="en-US" dirty="0" smtClean="0"/>
              <a:t> you are trying to change</a:t>
            </a:r>
          </a:p>
          <a:p>
            <a:pPr lvl="1"/>
            <a:r>
              <a:rPr lang="en-US" dirty="0" smtClean="0"/>
              <a:t>Provide tangible, immediate positive </a:t>
            </a:r>
            <a:r>
              <a:rPr lang="en-US" dirty="0" err="1" smtClean="0"/>
              <a:t>reinforcers</a:t>
            </a:r>
            <a:r>
              <a:rPr lang="en-US" dirty="0" smtClean="0"/>
              <a:t> each time that the </a:t>
            </a:r>
            <a:r>
              <a:rPr lang="en-US" dirty="0" err="1" smtClean="0"/>
              <a:t>behaviour</a:t>
            </a:r>
            <a:r>
              <a:rPr lang="en-US" dirty="0" smtClean="0"/>
              <a:t> occurs</a:t>
            </a:r>
          </a:p>
          <a:p>
            <a:pPr lvl="1"/>
            <a:r>
              <a:rPr lang="en-US" dirty="0" smtClean="0"/>
              <a:t>When the </a:t>
            </a:r>
            <a:r>
              <a:rPr lang="en-US" dirty="0" err="1" smtClean="0"/>
              <a:t>behaviour</a:t>
            </a:r>
            <a:r>
              <a:rPr lang="en-US" dirty="0" smtClean="0"/>
              <a:t> does not occur, withhold the positive </a:t>
            </a:r>
            <a:r>
              <a:rPr lang="en-US" dirty="0" err="1" smtClean="0"/>
              <a:t>reinforcers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234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Where/how has it been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cs typeface="MS PGothic" pitchFamily="34" charset="-128"/>
              </a:rPr>
              <a:t>Methadone </a:t>
            </a:r>
            <a:r>
              <a:rPr lang="en-US" altLang="en-US" dirty="0">
                <a:cs typeface="MS PGothic" pitchFamily="34" charset="-128"/>
              </a:rPr>
              <a:t>clinics in 60s </a:t>
            </a:r>
            <a:r>
              <a:rPr lang="en-US" altLang="en-US" dirty="0" smtClean="0">
                <a:cs typeface="MS PGothic" pitchFamily="34" charset="-128"/>
              </a:rPr>
              <a:t>in US – take home dosing guidelines (challenges)</a:t>
            </a:r>
            <a:endParaRPr lang="en-US" dirty="0" smtClean="0"/>
          </a:p>
          <a:p>
            <a:r>
              <a:rPr lang="en-US" dirty="0" smtClean="0"/>
              <a:t>Voucher System</a:t>
            </a:r>
          </a:p>
          <a:p>
            <a:r>
              <a:rPr lang="en-US" dirty="0" smtClean="0"/>
              <a:t>Prizes CM – individual abstinence</a:t>
            </a:r>
          </a:p>
          <a:p>
            <a:pPr lvl="1"/>
            <a:r>
              <a:rPr lang="en-US" dirty="0" smtClean="0"/>
              <a:t>Name in the hat Prize CM – group attendance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624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CAMHTheme">
      <a:dk1>
        <a:srgbClr val="000000"/>
      </a:dk1>
      <a:lt1>
        <a:srgbClr val="FFFFFF"/>
      </a:lt1>
      <a:dk2>
        <a:srgbClr val="602977"/>
      </a:dk2>
      <a:lt2>
        <a:srgbClr val="FFFEFE"/>
      </a:lt2>
      <a:accent1>
        <a:srgbClr val="602977"/>
      </a:accent1>
      <a:accent2>
        <a:srgbClr val="E5752A"/>
      </a:accent2>
      <a:accent3>
        <a:srgbClr val="56BECC"/>
      </a:accent3>
      <a:accent4>
        <a:srgbClr val="BBD236"/>
      </a:accent4>
      <a:accent5>
        <a:srgbClr val="C34589"/>
      </a:accent5>
      <a:accent6>
        <a:srgbClr val="8D6BA0"/>
      </a:accent6>
      <a:hlink>
        <a:srgbClr val="602977"/>
      </a:hlink>
      <a:folHlink>
        <a:srgbClr val="8E6BA0"/>
      </a:folHlink>
    </a:clrScheme>
    <a:fontScheme name="Custom 2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54767</TotalTime>
  <Words>648</Words>
  <Application>Microsoft Office PowerPoint</Application>
  <PresentationFormat>On-screen Show (16:10)</PresentationFormat>
  <Paragraphs>130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MS PGothic</vt:lpstr>
      <vt:lpstr>Arial</vt:lpstr>
      <vt:lpstr>Calibri</vt:lpstr>
      <vt:lpstr>Calibri Light</vt:lpstr>
      <vt:lpstr>Century Gothic</vt:lpstr>
      <vt:lpstr>Wingdings</vt:lpstr>
      <vt:lpstr>Office Theme</vt:lpstr>
      <vt:lpstr>Outline</vt:lpstr>
      <vt:lpstr>Azrin</vt:lpstr>
      <vt:lpstr>Cm concepts and principles</vt:lpstr>
      <vt:lpstr>Cm</vt:lpstr>
      <vt:lpstr>behaviour</vt:lpstr>
      <vt:lpstr>PowerPoint Presentation</vt:lpstr>
      <vt:lpstr>cm</vt:lpstr>
      <vt:lpstr>cm</vt:lpstr>
      <vt:lpstr>Where/how has it been done?</vt:lpstr>
      <vt:lpstr>Voucher system</vt:lpstr>
      <vt:lpstr>Voucher system</vt:lpstr>
      <vt:lpstr>Voucher system</vt:lpstr>
      <vt:lpstr>Voucher system</vt:lpstr>
      <vt:lpstr>Prize based cm</vt:lpstr>
      <vt:lpstr>Name-in the hat Prize CM</vt:lpstr>
      <vt:lpstr>Cm protocol steps</vt:lpstr>
      <vt:lpstr>Design a reinforcement schedule</vt:lpstr>
      <vt:lpstr>COST</vt:lpstr>
      <vt:lpstr>Getting started</vt:lpstr>
      <vt:lpstr>Prize in the hat</vt:lpstr>
      <vt:lpstr>Adherence</vt:lpstr>
      <vt:lpstr>Discussion</vt:lpstr>
      <vt:lpstr>PowerPoint Presentation</vt:lpstr>
    </vt:vector>
  </TitlesOfParts>
  <Company>CAMH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Mitchell</dc:creator>
  <cp:lastModifiedBy>Lamba, Wiplove</cp:lastModifiedBy>
  <cp:revision>274</cp:revision>
  <cp:lastPrinted>2017-10-10T12:39:47Z</cp:lastPrinted>
  <dcterms:created xsi:type="dcterms:W3CDTF">2017-08-08T14:30:38Z</dcterms:created>
  <dcterms:modified xsi:type="dcterms:W3CDTF">2023-10-02T17:56:57Z</dcterms:modified>
</cp:coreProperties>
</file>