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62" r:id="rId3"/>
    <p:sldId id="329" r:id="rId4"/>
    <p:sldId id="357" r:id="rId5"/>
    <p:sldId id="358" r:id="rId6"/>
    <p:sldId id="359" r:id="rId7"/>
    <p:sldId id="361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10" r:id="rId24"/>
    <p:sldId id="311" r:id="rId25"/>
    <p:sldId id="362" r:id="rId26"/>
    <p:sldId id="315" r:id="rId27"/>
    <p:sldId id="360" r:id="rId28"/>
    <p:sldId id="355" r:id="rId2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5" roundtripDataSignature="AMtx7miD3Ee3PtF1uymwaA0pyTOJeyYC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2F78E35-A080-42AA-BB30-915174A850CA}">
  <a:tblStyle styleId="{D2F78E35-A080-42AA-BB30-915174A850C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67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75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7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1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8618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17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5725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7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78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7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7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7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7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7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7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7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7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7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7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7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3" name="Google Shape;73;p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bertjmeyersphd.com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sa.ca/sites/default/files/2019-04/CCSA-Community-Reinforcement-Approach-Summary-2017-en.pdf" TargetMode="External"/><Relationship Id="rId2" Type="http://schemas.openxmlformats.org/officeDocument/2006/relationships/hyperlink" Target="https://robertjmeyersphd.com/cr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dirty="0"/>
              <a:t>CBT/CRA</a:t>
            </a:r>
            <a:endParaRPr sz="3959" dirty="0"/>
          </a:p>
        </p:txBody>
      </p:sp>
      <p:sp>
        <p:nvSpPr>
          <p:cNvPr id="93" name="Google Shape;93;p1"/>
          <p:cNvSpPr txBox="1">
            <a:spLocks noGrp="1"/>
          </p:cNvSpPr>
          <p:nvPr>
            <p:ph type="subTitle" idx="1"/>
          </p:nvPr>
        </p:nvSpPr>
        <p:spPr>
          <a:xfrm>
            <a:off x="609600" y="3810000"/>
            <a:ext cx="762000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960"/>
              <a:buNone/>
            </a:pPr>
            <a:r>
              <a:rPr lang="en-US" sz="2960" dirty="0" err="1"/>
              <a:t>Wip</a:t>
            </a:r>
            <a:r>
              <a:rPr lang="en-US" sz="2960" dirty="0"/>
              <a:t> Lamba MD, FRCPC, DABPN, Dip ABAM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888888"/>
              </a:buClr>
              <a:buSzPts val="2960"/>
              <a:buNone/>
            </a:pPr>
            <a:endParaRPr sz="2960" dirty="0"/>
          </a:p>
          <a:p>
            <a:pPr marL="0" lvl="0" indent="0" algn="ctr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888888"/>
              </a:buClr>
              <a:buSzPts val="2960"/>
              <a:buNone/>
            </a:pPr>
            <a:endParaRPr sz="296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CRA - 8 Procedures and Descriptions</a:t>
            </a:r>
            <a:endParaRPr sz="3959"/>
          </a:p>
        </p:txBody>
      </p:sp>
      <p:sp>
        <p:nvSpPr>
          <p:cNvPr id="295" name="Google Shape;295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 b="1"/>
              <a:t>1. Functional Analysis of Substance Abuse*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 b="1"/>
              <a:t>2. Sobriety Sampling Strategy*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 b="1"/>
              <a:t>3. CRA Treatment Plan – REBT &amp; CBT*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 b="1"/>
              <a:t>4. Personal Relapse Prevention Strategy*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 b="1"/>
              <a:t>5. Behaviour Skills Training*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 b="1"/>
              <a:t>6. Job Skills Training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 b="1"/>
              <a:t>7. Social and Recreational Counseling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 b="1"/>
              <a:t>8. Relationship Counseling – Family, Friends, Partners</a:t>
            </a:r>
            <a:endParaRPr sz="2960" b="1"/>
          </a:p>
        </p:txBody>
      </p:sp>
      <p:sp>
        <p:nvSpPr>
          <p:cNvPr id="296" name="Google Shape;296;p32"/>
          <p:cNvSpPr txBox="1">
            <a:spLocks noGrp="1"/>
          </p:cNvSpPr>
          <p:nvPr>
            <p:ph type="ftr" idx="11"/>
          </p:nvPr>
        </p:nvSpPr>
        <p:spPr>
          <a:xfrm>
            <a:off x="420833" y="6391841"/>
            <a:ext cx="7971645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                                                                                    Cynthia Moore April 2016    www.smartrecoverytoronto.com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Community Reinforcement Approach (CRA)</a:t>
            </a:r>
            <a:endParaRPr sz="3959"/>
          </a:p>
        </p:txBody>
      </p:sp>
      <p:sp>
        <p:nvSpPr>
          <p:cNvPr id="302" name="Google Shape;302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CRA</a:t>
            </a:r>
            <a:endParaRPr/>
          </a:p>
        </p:txBody>
      </p:sp>
      <p:sp>
        <p:nvSpPr>
          <p:cNvPr id="308" name="Google Shape;308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Goal of CRA</a:t>
            </a:r>
            <a:endParaRPr/>
          </a:p>
          <a:p>
            <a:pPr marL="742950" lvl="1" indent="-2857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……..”to rearrange the vocational,</a:t>
            </a:r>
            <a:r>
              <a:rPr lang="en-US" sz="3200"/>
              <a:t> </a:t>
            </a:r>
            <a:r>
              <a:rPr lang="en-US"/>
              <a:t>family, and social reinforcers of the alcoholic such that time-out from these reinforcers would occur if he began to drink”  (Hunt &amp; Azrin, 1973)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CRA</a:t>
            </a:r>
            <a:endParaRPr/>
          </a:p>
        </p:txBody>
      </p:sp>
      <p:sp>
        <p:nvSpPr>
          <p:cNvPr id="314" name="Google Shape;314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Build Rapport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Time Limited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Client Focused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Positive Reinforcement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Functional Analysis of unhealthy behaviour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Functional Analysis of healthy behaviour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CRA</a:t>
            </a:r>
            <a:endParaRPr/>
          </a:p>
        </p:txBody>
      </p:sp>
      <p:sp>
        <p:nvSpPr>
          <p:cNvPr id="320" name="Google Shape;320;p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Functional Analysis – unhealthy behaviour</a:t>
            </a:r>
            <a:endParaRPr sz="2960"/>
          </a:p>
          <a:p>
            <a:pPr marL="742950" lvl="1" indent="-285750" algn="l" rtl="0">
              <a:lnSpc>
                <a:spcPct val="7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External triggers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who, where, when</a:t>
            </a:r>
            <a:endParaRPr/>
          </a:p>
          <a:p>
            <a:pPr marL="742950" lvl="1" indent="-285750" algn="l" rtl="0">
              <a:lnSpc>
                <a:spcPct val="7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Internal triggers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thinking, feeling (emotionally, physically)</a:t>
            </a:r>
            <a:endParaRPr/>
          </a:p>
          <a:p>
            <a:pPr marL="742950" lvl="1" indent="-285750" algn="l" rtl="0">
              <a:lnSpc>
                <a:spcPct val="7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Behaviours</a:t>
            </a:r>
            <a:endParaRPr sz="2590"/>
          </a:p>
          <a:p>
            <a:pPr marL="1143000" lvl="2" indent="-228600" algn="l" rtl="0">
              <a:lnSpc>
                <a:spcPct val="7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What, how much, how long</a:t>
            </a:r>
            <a:endParaRPr/>
          </a:p>
          <a:p>
            <a:pPr marL="742950" lvl="1" indent="-285750" algn="l" rtl="0">
              <a:lnSpc>
                <a:spcPct val="7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Short term positive consequences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What do you like about drinking (who, where, when)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What is pleasant about drinking (thoughts, emotions, physical)</a:t>
            </a:r>
            <a:endParaRPr/>
          </a:p>
          <a:p>
            <a:pPr marL="742950" lvl="1" indent="-285750" algn="l" rtl="0">
              <a:lnSpc>
                <a:spcPct val="7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Long term negative consequences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Interpersonal, physical, emotional, legal, job, financial, other</a:t>
            </a:r>
            <a:endParaRPr/>
          </a:p>
          <a:p>
            <a:pPr marL="34290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CRA</a:t>
            </a:r>
            <a:endParaRPr/>
          </a:p>
        </p:txBody>
      </p:sp>
      <p:sp>
        <p:nvSpPr>
          <p:cNvPr id="326" name="Google Shape;326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Functional Analysis – healthy behaviour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Ideally Remember to: 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Use a pro-social behavior that is occurring occasionally already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Use a behavior that is both healthy and FUN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Help identify &amp; address roadblocks before they happen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CRA</a:t>
            </a:r>
            <a:endParaRPr/>
          </a:p>
        </p:txBody>
      </p:sp>
      <p:sp>
        <p:nvSpPr>
          <p:cNvPr id="332" name="Google Shape;332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Functional Analysis – healthy behaviour</a:t>
            </a:r>
            <a:endParaRPr sz="2960"/>
          </a:p>
          <a:p>
            <a:pPr marL="74295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Healthy Activity (what, how often, how long)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External triggers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With who, where, when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Internal Triggers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Thinking, feeling emotionally, feeling physically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Short term negative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What do you dislike about who, where, when?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Unpleasant thoughts, feeling emotional/physical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Long term positive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Interpersonal, physical, emotional, legal, job, financial, other</a:t>
            </a:r>
            <a:endParaRPr/>
          </a:p>
          <a:p>
            <a:pPr marL="742950" lvl="1" indent="-121284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  <a:p>
            <a:pPr marL="742950" lvl="1" indent="-121284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 sz="259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CRA</a:t>
            </a:r>
            <a:endParaRPr/>
          </a:p>
        </p:txBody>
      </p:sp>
      <p:sp>
        <p:nvSpPr>
          <p:cNvPr id="338" name="Google Shape;338;p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Functional Analysis – healthy behaviour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Try to pick a behaviour that is already occurring, healthy and fun – pro-social, give homework assignment</a:t>
            </a:r>
            <a:endParaRPr/>
          </a:p>
          <a:p>
            <a: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40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CRA</a:t>
            </a:r>
            <a:endParaRPr/>
          </a:p>
        </p:txBody>
      </p:sp>
      <p:sp>
        <p:nvSpPr>
          <p:cNvPr id="344" name="Google Shape;344;p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Sobriety Sampling – get to commit to specific goal, try 90 days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Medications (monitoring)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Happiness Scale and Goals of counseling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350" name="Google Shape;350;p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351" name="Google Shape;351;p41" descr="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5981" y="0"/>
            <a:ext cx="487203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34" name="Google Shape;134;p7"/>
          <p:cNvSpPr txBox="1">
            <a:spLocks noGrp="1"/>
          </p:cNvSpPr>
          <p:nvPr>
            <p:ph type="body" idx="1"/>
          </p:nvPr>
        </p:nvSpPr>
        <p:spPr>
          <a:xfrm>
            <a:off x="755652" y="1484313"/>
            <a:ext cx="8296275" cy="4249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135" name="Google Shape;135;p7"/>
          <p:cNvSpPr/>
          <p:nvPr/>
        </p:nvSpPr>
        <p:spPr>
          <a:xfrm>
            <a:off x="755652" y="2516188"/>
            <a:ext cx="8296275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“If you treat an individual...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if he were what he ought to be and could be,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he will become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he ought to be and could be”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Johann Wolfgang von Goethe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(1749-1832) </a:t>
            </a:r>
            <a:b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4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CRA</a:t>
            </a:r>
            <a:endParaRPr/>
          </a:p>
        </p:txBody>
      </p:sp>
      <p:sp>
        <p:nvSpPr>
          <p:cNvPr id="357" name="Google Shape;357;p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Goals of counselling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Each item on happiness scale</a:t>
            </a:r>
            <a:endParaRPr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Goal, plan, timeline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How to set goals</a:t>
            </a:r>
            <a:endParaRPr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Specific, Measurable, Attainable, Relevant, Timely</a:t>
            </a:r>
            <a:endParaRPr/>
          </a:p>
        </p:txBody>
      </p:sp>
      <p:pic>
        <p:nvPicPr>
          <p:cNvPr id="358" name="Google Shape;358;p42" descr="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4136231"/>
            <a:ext cx="3352800" cy="25029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CRA</a:t>
            </a:r>
            <a:endParaRPr/>
          </a:p>
        </p:txBody>
      </p:sp>
      <p:sp>
        <p:nvSpPr>
          <p:cNvPr id="364" name="Google Shape;364;p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Skills Training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Communication skills/assertiveness training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Drink/drug refusal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Problem Solving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Job-finding skills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Anger management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CRA</a:t>
            </a:r>
            <a:endParaRPr/>
          </a:p>
        </p:txBody>
      </p:sp>
      <p:sp>
        <p:nvSpPr>
          <p:cNvPr id="370" name="Google Shape;370;p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Skills Training example -  communication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Be brief, Be positive, Be specific and clear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Label your feeling:  “I feel ___”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Offer an understanding statement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Accept partial responsibility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Offer to help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Functional Analysis of substance use</a:t>
            </a:r>
            <a:endParaRPr sz="3959"/>
          </a:p>
        </p:txBody>
      </p:sp>
      <p:sp>
        <p:nvSpPr>
          <p:cNvPr id="453" name="Google Shape;453;p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External Triggers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Internal Triggers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Pattern of use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Short term POSTIVES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Long term Negatives</a:t>
            </a:r>
            <a:endParaRPr/>
          </a:p>
        </p:txBody>
      </p:sp>
      <p:sp>
        <p:nvSpPr>
          <p:cNvPr id="454" name="Google Shape;454;p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ECHO ONMH</a:t>
            </a:r>
            <a:endParaRPr/>
          </a:p>
        </p:txBody>
      </p:sp>
      <p:sp>
        <p:nvSpPr>
          <p:cNvPr id="455" name="Google Shape;455;p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5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Functional analysis of healthy behaviour</a:t>
            </a:r>
            <a:endParaRPr sz="3959"/>
          </a:p>
        </p:txBody>
      </p:sp>
      <p:sp>
        <p:nvSpPr>
          <p:cNvPr id="461" name="Google Shape;461;p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External triggers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Internal triggers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Rewarding healthy behaviour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Barriers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Positive consequences</a:t>
            </a:r>
            <a:endParaRPr/>
          </a:p>
        </p:txBody>
      </p:sp>
      <p:sp>
        <p:nvSpPr>
          <p:cNvPr id="462" name="Google Shape;462;p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ECHO ONMH</a:t>
            </a:r>
            <a:endParaRPr/>
          </a:p>
        </p:txBody>
      </p:sp>
      <p:sp>
        <p:nvSpPr>
          <p:cNvPr id="463" name="Google Shape;463;p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83EC8-C5AE-D986-E873-CFCF4029F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books?</a:t>
            </a:r>
            <a:endParaRPr lang="en-CA" dirty="0"/>
          </a:p>
        </p:txBody>
      </p:sp>
      <p:pic>
        <p:nvPicPr>
          <p:cNvPr id="2050" name="Picture 2" descr="Image result for community reinforcement appraoch meyers">
            <a:extLst>
              <a:ext uri="{FF2B5EF4-FFF2-40B4-BE49-F238E27FC236}">
                <a16:creationId xmlns:a16="http://schemas.microsoft.com/office/drawing/2014/main" id="{8124C0A1-3F34-ED08-9123-3511B109D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548" y="2588608"/>
            <a:ext cx="2839452" cy="426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ommunity reinforcement appraoch meyers">
            <a:extLst>
              <a:ext uri="{FF2B5EF4-FFF2-40B4-BE49-F238E27FC236}">
                <a16:creationId xmlns:a16="http://schemas.microsoft.com/office/drawing/2014/main" id="{EA3C83F8-F3E2-E554-7EE6-D764C559E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2" y="2264522"/>
            <a:ext cx="3066146" cy="459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4487479-92DA-4813-0DF2-61BB07B5AB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6017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6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How to become certified</a:t>
            </a:r>
            <a:endParaRPr/>
          </a:p>
        </p:txBody>
      </p:sp>
      <p:sp>
        <p:nvSpPr>
          <p:cNvPr id="494" name="Google Shape;494;p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https://www.robertjmeyersphd.com/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Attend 2 day training,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have recorded sessions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Modify approach based on feedback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Complete 9 protocols</a:t>
            </a:r>
            <a:endParaRPr/>
          </a:p>
        </p:txBody>
      </p:sp>
      <p:sp>
        <p:nvSpPr>
          <p:cNvPr id="495" name="Google Shape;495;p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ECHO ONMH</a:t>
            </a:r>
            <a:endParaRPr/>
          </a:p>
        </p:txBody>
      </p:sp>
      <p:sp>
        <p:nvSpPr>
          <p:cNvPr id="496" name="Google Shape;496;p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7"/>
          <p:cNvSpPr txBox="1">
            <a:spLocks noGrp="1"/>
          </p:cNvSpPr>
          <p:nvPr>
            <p:ph type="sldNum" idx="12"/>
          </p:nvPr>
        </p:nvSpPr>
        <p:spPr>
          <a:xfrm>
            <a:off x="8686800" y="5867403"/>
            <a:ext cx="381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fld id="{00000000-1234-1234-1234-123412341234}" type="slidenum">
              <a:rPr lang="en-US"/>
              <a:pPr algn="ctr"/>
              <a:t>27</a:t>
            </a:fld>
            <a:endParaRPr/>
          </a:p>
        </p:txBody>
      </p:sp>
      <p:sp>
        <p:nvSpPr>
          <p:cNvPr id="367" name="Google Shape;367;p17"/>
          <p:cNvSpPr/>
          <p:nvPr/>
        </p:nvSpPr>
        <p:spPr>
          <a:xfrm>
            <a:off x="3753775" y="1001329"/>
            <a:ext cx="1511424" cy="486053"/>
          </a:xfrm>
          <a:prstGeom prst="rect">
            <a:avLst/>
          </a:prstGeom>
          <a:solidFill>
            <a:srgbClr val="595959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SUBSTANCE USE DISORDERS</a:t>
            </a:r>
            <a:endParaRPr/>
          </a:p>
        </p:txBody>
      </p:sp>
      <p:sp>
        <p:nvSpPr>
          <p:cNvPr id="368" name="Google Shape;368;p17"/>
          <p:cNvSpPr/>
          <p:nvPr/>
        </p:nvSpPr>
        <p:spPr>
          <a:xfrm>
            <a:off x="601461" y="1973433"/>
            <a:ext cx="1511424" cy="486053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Core Symptoms</a:t>
            </a:r>
            <a:endParaRPr/>
          </a:p>
        </p:txBody>
      </p:sp>
      <p:sp>
        <p:nvSpPr>
          <p:cNvPr id="369" name="Google Shape;369;p17"/>
          <p:cNvSpPr/>
          <p:nvPr/>
        </p:nvSpPr>
        <p:spPr>
          <a:xfrm>
            <a:off x="4419600" y="1966775"/>
            <a:ext cx="1511424" cy="486053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Comorbid PTSD</a:t>
            </a:r>
            <a:endParaRPr/>
          </a:p>
        </p:txBody>
      </p:sp>
      <p:sp>
        <p:nvSpPr>
          <p:cNvPr id="370" name="Google Shape;370;p17"/>
          <p:cNvSpPr/>
          <p:nvPr/>
        </p:nvSpPr>
        <p:spPr>
          <a:xfrm>
            <a:off x="7078980" y="1973433"/>
            <a:ext cx="1511424" cy="486053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Comorbid BPD</a:t>
            </a:r>
            <a:endParaRPr/>
          </a:p>
        </p:txBody>
      </p:sp>
      <p:sp>
        <p:nvSpPr>
          <p:cNvPr id="371" name="Google Shape;371;p17"/>
          <p:cNvSpPr/>
          <p:nvPr/>
        </p:nvSpPr>
        <p:spPr>
          <a:xfrm>
            <a:off x="764587" y="2759107"/>
            <a:ext cx="1085520" cy="486053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Motivation</a:t>
            </a:r>
            <a:endParaRPr/>
          </a:p>
        </p:txBody>
      </p:sp>
      <p:sp>
        <p:nvSpPr>
          <p:cNvPr id="372" name="Google Shape;372;p17"/>
          <p:cNvSpPr/>
          <p:nvPr/>
        </p:nvSpPr>
        <p:spPr>
          <a:xfrm>
            <a:off x="764587" y="3538121"/>
            <a:ext cx="1085520" cy="486053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CBT</a:t>
            </a:r>
            <a:endParaRPr/>
          </a:p>
        </p:txBody>
      </p:sp>
      <p:sp>
        <p:nvSpPr>
          <p:cNvPr id="373" name="Google Shape;373;p17"/>
          <p:cNvSpPr/>
          <p:nvPr/>
        </p:nvSpPr>
        <p:spPr>
          <a:xfrm>
            <a:off x="764587" y="5196026"/>
            <a:ext cx="1085520" cy="486053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12-Step</a:t>
            </a:r>
            <a:endParaRPr/>
          </a:p>
        </p:txBody>
      </p:sp>
      <p:cxnSp>
        <p:nvCxnSpPr>
          <p:cNvPr id="374" name="Google Shape;374;p17"/>
          <p:cNvCxnSpPr>
            <a:stCxn id="367" idx="2"/>
            <a:endCxn id="368" idx="0"/>
          </p:cNvCxnSpPr>
          <p:nvPr/>
        </p:nvCxnSpPr>
        <p:spPr>
          <a:xfrm rot="5400000">
            <a:off x="2690287" y="154181"/>
            <a:ext cx="486000" cy="31524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5" name="Google Shape;375;p17"/>
          <p:cNvCxnSpPr>
            <a:stCxn id="367" idx="2"/>
            <a:endCxn id="370" idx="0"/>
          </p:cNvCxnSpPr>
          <p:nvPr/>
        </p:nvCxnSpPr>
        <p:spPr>
          <a:xfrm rot="-5400000" flipH="1">
            <a:off x="5929087" y="67781"/>
            <a:ext cx="486000" cy="3325200"/>
          </a:xfrm>
          <a:prstGeom prst="bentConnector3">
            <a:avLst>
              <a:gd name="adj1" fmla="val 50005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6" name="Google Shape;376;p17"/>
          <p:cNvCxnSpPr>
            <a:stCxn id="367" idx="2"/>
            <a:endCxn id="369" idx="0"/>
          </p:cNvCxnSpPr>
          <p:nvPr/>
        </p:nvCxnSpPr>
        <p:spPr>
          <a:xfrm rot="-5400000" flipH="1">
            <a:off x="4602637" y="1394231"/>
            <a:ext cx="479400" cy="665700"/>
          </a:xfrm>
          <a:prstGeom prst="bentConnector3">
            <a:avLst>
              <a:gd name="adj1" fmla="val 49999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7" name="Google Shape;377;p17"/>
          <p:cNvCxnSpPr>
            <a:stCxn id="368" idx="1"/>
            <a:endCxn id="371" idx="1"/>
          </p:cNvCxnSpPr>
          <p:nvPr/>
        </p:nvCxnSpPr>
        <p:spPr>
          <a:xfrm>
            <a:off x="601461" y="2216459"/>
            <a:ext cx="163200" cy="785700"/>
          </a:xfrm>
          <a:prstGeom prst="bentConnector3">
            <a:avLst>
              <a:gd name="adj1" fmla="val -105056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8" name="Google Shape;378;p17"/>
          <p:cNvCxnSpPr>
            <a:stCxn id="368" idx="1"/>
            <a:endCxn id="372" idx="1"/>
          </p:cNvCxnSpPr>
          <p:nvPr/>
        </p:nvCxnSpPr>
        <p:spPr>
          <a:xfrm>
            <a:off x="601461" y="2216459"/>
            <a:ext cx="163200" cy="1564800"/>
          </a:xfrm>
          <a:prstGeom prst="bentConnector3">
            <a:avLst>
              <a:gd name="adj1" fmla="val -105056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9" name="Google Shape;379;p17"/>
          <p:cNvCxnSpPr>
            <a:stCxn id="368" idx="1"/>
            <a:endCxn id="373" idx="1"/>
          </p:cNvCxnSpPr>
          <p:nvPr/>
        </p:nvCxnSpPr>
        <p:spPr>
          <a:xfrm>
            <a:off x="601461" y="2216459"/>
            <a:ext cx="163200" cy="3222600"/>
          </a:xfrm>
          <a:prstGeom prst="bentConnector3">
            <a:avLst>
              <a:gd name="adj1" fmla="val -105056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0" name="Google Shape;380;p17"/>
          <p:cNvSpPr/>
          <p:nvPr/>
        </p:nvSpPr>
        <p:spPr>
          <a:xfrm>
            <a:off x="2422863" y="3957221"/>
            <a:ext cx="1553225" cy="486053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Contingency Management</a:t>
            </a:r>
            <a:endParaRPr/>
          </a:p>
        </p:txBody>
      </p:sp>
      <p:sp>
        <p:nvSpPr>
          <p:cNvPr id="381" name="Google Shape;381;p17"/>
          <p:cNvSpPr/>
          <p:nvPr/>
        </p:nvSpPr>
        <p:spPr>
          <a:xfrm>
            <a:off x="2422863" y="4543148"/>
            <a:ext cx="1553225" cy="486053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Reinforcement</a:t>
            </a:r>
            <a:endParaRPr/>
          </a:p>
        </p:txBody>
      </p:sp>
      <p:sp>
        <p:nvSpPr>
          <p:cNvPr id="382" name="Google Shape;382;p17"/>
          <p:cNvSpPr/>
          <p:nvPr/>
        </p:nvSpPr>
        <p:spPr>
          <a:xfrm>
            <a:off x="2415242" y="5144314"/>
            <a:ext cx="3515783" cy="500479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Reinforcement and Family Training</a:t>
            </a:r>
            <a:endParaRPr/>
          </a:p>
          <a:p>
            <a:pPr algn="ctr"/>
            <a:r>
              <a:rPr lang="en-US" sz="13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(CRAFT)</a:t>
            </a:r>
            <a:endParaRPr/>
          </a:p>
        </p:txBody>
      </p:sp>
      <p:sp>
        <p:nvSpPr>
          <p:cNvPr id="383" name="Google Shape;383;p17"/>
          <p:cNvSpPr/>
          <p:nvPr/>
        </p:nvSpPr>
        <p:spPr>
          <a:xfrm>
            <a:off x="2422862" y="3471169"/>
            <a:ext cx="1553225" cy="389654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Relapse Prevention</a:t>
            </a:r>
            <a:endParaRPr/>
          </a:p>
        </p:txBody>
      </p:sp>
      <p:sp>
        <p:nvSpPr>
          <p:cNvPr id="384" name="Google Shape;384;p17"/>
          <p:cNvSpPr/>
          <p:nvPr/>
        </p:nvSpPr>
        <p:spPr>
          <a:xfrm>
            <a:off x="4842401" y="2932220"/>
            <a:ext cx="1553225" cy="486053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Seeking Safety</a:t>
            </a:r>
            <a:endParaRPr/>
          </a:p>
        </p:txBody>
      </p:sp>
      <p:sp>
        <p:nvSpPr>
          <p:cNvPr id="385" name="Google Shape;385;p17"/>
          <p:cNvSpPr/>
          <p:nvPr/>
        </p:nvSpPr>
        <p:spPr>
          <a:xfrm>
            <a:off x="4842401" y="3654640"/>
            <a:ext cx="1553225" cy="486053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Cognitive Processing Therapy</a:t>
            </a:r>
            <a:endParaRPr/>
          </a:p>
        </p:txBody>
      </p:sp>
      <p:cxnSp>
        <p:nvCxnSpPr>
          <p:cNvPr id="386" name="Google Shape;386;p17"/>
          <p:cNvCxnSpPr>
            <a:stCxn id="369" idx="1"/>
            <a:endCxn id="384" idx="1"/>
          </p:cNvCxnSpPr>
          <p:nvPr/>
        </p:nvCxnSpPr>
        <p:spPr>
          <a:xfrm>
            <a:off x="4419600" y="2209801"/>
            <a:ext cx="422700" cy="965400"/>
          </a:xfrm>
          <a:prstGeom prst="bentConnector3">
            <a:avLst>
              <a:gd name="adj1" fmla="val -4056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7" name="Google Shape;387;p17"/>
          <p:cNvCxnSpPr>
            <a:stCxn id="369" idx="1"/>
            <a:endCxn id="385" idx="1"/>
          </p:cNvCxnSpPr>
          <p:nvPr/>
        </p:nvCxnSpPr>
        <p:spPr>
          <a:xfrm>
            <a:off x="4419600" y="2209801"/>
            <a:ext cx="422700" cy="1687800"/>
          </a:xfrm>
          <a:prstGeom prst="bentConnector3">
            <a:avLst>
              <a:gd name="adj1" fmla="val -4056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8" name="Google Shape;388;p17"/>
          <p:cNvSpPr/>
          <p:nvPr/>
        </p:nvSpPr>
        <p:spPr>
          <a:xfrm>
            <a:off x="7037181" y="2951270"/>
            <a:ext cx="1553225" cy="486053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Dialectical Behaviour Therapy</a:t>
            </a:r>
            <a:endParaRPr/>
          </a:p>
        </p:txBody>
      </p:sp>
      <p:cxnSp>
        <p:nvCxnSpPr>
          <p:cNvPr id="389" name="Google Shape;389;p17"/>
          <p:cNvCxnSpPr>
            <a:stCxn id="370" idx="1"/>
            <a:endCxn id="388" idx="1"/>
          </p:cNvCxnSpPr>
          <p:nvPr/>
        </p:nvCxnSpPr>
        <p:spPr>
          <a:xfrm flipH="1">
            <a:off x="7037280" y="2216459"/>
            <a:ext cx="41700" cy="977700"/>
          </a:xfrm>
          <a:prstGeom prst="bentConnector3">
            <a:avLst>
              <a:gd name="adj1" fmla="val 511388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0" name="Google Shape;390;p17"/>
          <p:cNvCxnSpPr>
            <a:stCxn id="372" idx="3"/>
            <a:endCxn id="383" idx="1"/>
          </p:cNvCxnSpPr>
          <p:nvPr/>
        </p:nvCxnSpPr>
        <p:spPr>
          <a:xfrm rot="10800000" flipH="1">
            <a:off x="1850107" y="3665946"/>
            <a:ext cx="572700" cy="115200"/>
          </a:xfrm>
          <a:prstGeom prst="bentConnector3">
            <a:avLst>
              <a:gd name="adj1" fmla="val 50005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1" name="Google Shape;391;p17"/>
          <p:cNvCxnSpPr>
            <a:stCxn id="372" idx="3"/>
            <a:endCxn id="380" idx="1"/>
          </p:cNvCxnSpPr>
          <p:nvPr/>
        </p:nvCxnSpPr>
        <p:spPr>
          <a:xfrm>
            <a:off x="1850107" y="3781146"/>
            <a:ext cx="572700" cy="419100"/>
          </a:xfrm>
          <a:prstGeom prst="bentConnector3">
            <a:avLst>
              <a:gd name="adj1" fmla="val 50005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2" name="Google Shape;392;p17"/>
          <p:cNvCxnSpPr>
            <a:stCxn id="372" idx="3"/>
            <a:endCxn id="381" idx="1"/>
          </p:cNvCxnSpPr>
          <p:nvPr/>
        </p:nvCxnSpPr>
        <p:spPr>
          <a:xfrm>
            <a:off x="1850107" y="3781146"/>
            <a:ext cx="572700" cy="1005000"/>
          </a:xfrm>
          <a:prstGeom prst="bentConnector3">
            <a:avLst>
              <a:gd name="adj1" fmla="val 50005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3" name="Google Shape;393;p17"/>
          <p:cNvCxnSpPr>
            <a:stCxn id="372" idx="3"/>
            <a:endCxn id="382" idx="1"/>
          </p:cNvCxnSpPr>
          <p:nvPr/>
        </p:nvCxnSpPr>
        <p:spPr>
          <a:xfrm>
            <a:off x="1850107" y="3781146"/>
            <a:ext cx="565200" cy="1613400"/>
          </a:xfrm>
          <a:prstGeom prst="bentConnector3">
            <a:avLst>
              <a:gd name="adj1" fmla="val 49994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4" name="Google Shape;394;p17"/>
          <p:cNvSpPr/>
          <p:nvPr/>
        </p:nvSpPr>
        <p:spPr>
          <a:xfrm>
            <a:off x="2358242" y="2430062"/>
            <a:ext cx="1553225" cy="263831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</a:t>
            </a:r>
            <a:endParaRPr/>
          </a:p>
        </p:txBody>
      </p:sp>
      <p:sp>
        <p:nvSpPr>
          <p:cNvPr id="395" name="Google Shape;395;p17"/>
          <p:cNvSpPr/>
          <p:nvPr/>
        </p:nvSpPr>
        <p:spPr>
          <a:xfrm>
            <a:off x="2358242" y="2842709"/>
            <a:ext cx="1553225" cy="322775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Stages of Change</a:t>
            </a:r>
            <a:endParaRPr/>
          </a:p>
        </p:txBody>
      </p:sp>
      <p:cxnSp>
        <p:nvCxnSpPr>
          <p:cNvPr id="396" name="Google Shape;396;p17"/>
          <p:cNvCxnSpPr>
            <a:stCxn id="371" idx="3"/>
            <a:endCxn id="394" idx="1"/>
          </p:cNvCxnSpPr>
          <p:nvPr/>
        </p:nvCxnSpPr>
        <p:spPr>
          <a:xfrm rot="10800000" flipH="1">
            <a:off x="1850107" y="2562033"/>
            <a:ext cx="508200" cy="440100"/>
          </a:xfrm>
          <a:prstGeom prst="bentConnector3">
            <a:avLst>
              <a:gd name="adj1" fmla="val 49994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7" name="Google Shape;397;p17"/>
          <p:cNvCxnSpPr>
            <a:stCxn id="371" idx="3"/>
            <a:endCxn id="395" idx="1"/>
          </p:cNvCxnSpPr>
          <p:nvPr/>
        </p:nvCxnSpPr>
        <p:spPr>
          <a:xfrm>
            <a:off x="1850107" y="3002133"/>
            <a:ext cx="508200" cy="2100"/>
          </a:xfrm>
          <a:prstGeom prst="bentConnector3">
            <a:avLst>
              <a:gd name="adj1" fmla="val 49994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8" name="Google Shape;398;p17"/>
          <p:cNvSpPr txBox="1"/>
          <p:nvPr/>
        </p:nvSpPr>
        <p:spPr>
          <a:xfrm>
            <a:off x="3124200" y="5917168"/>
            <a:ext cx="284622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Courtesy: Ketan Vegda, MD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6717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FE23-E42B-4D7E-9ABA-2C88D9FD5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70454-2EE4-4D11-8158-796CD14FDA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534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17"/>
          <p:cNvSpPr txBox="1">
            <a:spLocks noGrp="1"/>
          </p:cNvSpPr>
          <p:nvPr>
            <p:ph type="sldNum" idx="12"/>
          </p:nvPr>
        </p:nvSpPr>
        <p:spPr>
          <a:xfrm>
            <a:off x="8686800" y="5867403"/>
            <a:ext cx="3810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fld id="{00000000-1234-1234-1234-123412341234}" type="slidenum">
              <a:rPr lang="en-US"/>
              <a:pPr algn="ctr"/>
              <a:t>3</a:t>
            </a:fld>
            <a:endParaRPr/>
          </a:p>
        </p:txBody>
      </p:sp>
      <p:sp>
        <p:nvSpPr>
          <p:cNvPr id="367" name="Google Shape;367;p17"/>
          <p:cNvSpPr/>
          <p:nvPr/>
        </p:nvSpPr>
        <p:spPr>
          <a:xfrm>
            <a:off x="3753775" y="1001329"/>
            <a:ext cx="1511424" cy="486053"/>
          </a:xfrm>
          <a:prstGeom prst="rect">
            <a:avLst/>
          </a:prstGeom>
          <a:solidFill>
            <a:srgbClr val="595959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SUBSTANCE USE DISORDERS</a:t>
            </a:r>
            <a:endParaRPr/>
          </a:p>
        </p:txBody>
      </p:sp>
      <p:sp>
        <p:nvSpPr>
          <p:cNvPr id="368" name="Google Shape;368;p17"/>
          <p:cNvSpPr/>
          <p:nvPr/>
        </p:nvSpPr>
        <p:spPr>
          <a:xfrm>
            <a:off x="601461" y="1973433"/>
            <a:ext cx="1511424" cy="486053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Core Symptoms</a:t>
            </a:r>
            <a:endParaRPr/>
          </a:p>
        </p:txBody>
      </p:sp>
      <p:sp>
        <p:nvSpPr>
          <p:cNvPr id="369" name="Google Shape;369;p17"/>
          <p:cNvSpPr/>
          <p:nvPr/>
        </p:nvSpPr>
        <p:spPr>
          <a:xfrm>
            <a:off x="4419600" y="1966775"/>
            <a:ext cx="1511424" cy="486053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Comorbid PTSD</a:t>
            </a:r>
            <a:endParaRPr/>
          </a:p>
        </p:txBody>
      </p:sp>
      <p:sp>
        <p:nvSpPr>
          <p:cNvPr id="370" name="Google Shape;370;p17"/>
          <p:cNvSpPr/>
          <p:nvPr/>
        </p:nvSpPr>
        <p:spPr>
          <a:xfrm>
            <a:off x="7078980" y="1973433"/>
            <a:ext cx="1511424" cy="486053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Comorbid BPD</a:t>
            </a:r>
            <a:endParaRPr/>
          </a:p>
        </p:txBody>
      </p:sp>
      <p:sp>
        <p:nvSpPr>
          <p:cNvPr id="371" name="Google Shape;371;p17"/>
          <p:cNvSpPr/>
          <p:nvPr/>
        </p:nvSpPr>
        <p:spPr>
          <a:xfrm>
            <a:off x="764587" y="2759107"/>
            <a:ext cx="1085520" cy="486053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Motivation</a:t>
            </a:r>
            <a:endParaRPr/>
          </a:p>
        </p:txBody>
      </p:sp>
      <p:sp>
        <p:nvSpPr>
          <p:cNvPr id="372" name="Google Shape;372;p17"/>
          <p:cNvSpPr/>
          <p:nvPr/>
        </p:nvSpPr>
        <p:spPr>
          <a:xfrm>
            <a:off x="764587" y="3538121"/>
            <a:ext cx="1085520" cy="486053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CBT</a:t>
            </a:r>
            <a:endParaRPr/>
          </a:p>
        </p:txBody>
      </p:sp>
      <p:sp>
        <p:nvSpPr>
          <p:cNvPr id="373" name="Google Shape;373;p17"/>
          <p:cNvSpPr/>
          <p:nvPr/>
        </p:nvSpPr>
        <p:spPr>
          <a:xfrm>
            <a:off x="764587" y="5196026"/>
            <a:ext cx="1085520" cy="486053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12-Step</a:t>
            </a:r>
            <a:endParaRPr/>
          </a:p>
        </p:txBody>
      </p:sp>
      <p:cxnSp>
        <p:nvCxnSpPr>
          <p:cNvPr id="374" name="Google Shape;374;p17"/>
          <p:cNvCxnSpPr>
            <a:stCxn id="367" idx="2"/>
            <a:endCxn id="368" idx="0"/>
          </p:cNvCxnSpPr>
          <p:nvPr/>
        </p:nvCxnSpPr>
        <p:spPr>
          <a:xfrm rot="5400000">
            <a:off x="2690287" y="154181"/>
            <a:ext cx="486000" cy="31524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5" name="Google Shape;375;p17"/>
          <p:cNvCxnSpPr>
            <a:stCxn id="367" idx="2"/>
            <a:endCxn id="370" idx="0"/>
          </p:cNvCxnSpPr>
          <p:nvPr/>
        </p:nvCxnSpPr>
        <p:spPr>
          <a:xfrm rot="-5400000" flipH="1">
            <a:off x="5929087" y="67781"/>
            <a:ext cx="486000" cy="3325200"/>
          </a:xfrm>
          <a:prstGeom prst="bentConnector3">
            <a:avLst>
              <a:gd name="adj1" fmla="val 50005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6" name="Google Shape;376;p17"/>
          <p:cNvCxnSpPr>
            <a:stCxn id="367" idx="2"/>
            <a:endCxn id="369" idx="0"/>
          </p:cNvCxnSpPr>
          <p:nvPr/>
        </p:nvCxnSpPr>
        <p:spPr>
          <a:xfrm rot="-5400000" flipH="1">
            <a:off x="4602637" y="1394231"/>
            <a:ext cx="479400" cy="665700"/>
          </a:xfrm>
          <a:prstGeom prst="bentConnector3">
            <a:avLst>
              <a:gd name="adj1" fmla="val 49999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7" name="Google Shape;377;p17"/>
          <p:cNvCxnSpPr>
            <a:stCxn id="368" idx="1"/>
            <a:endCxn id="371" idx="1"/>
          </p:cNvCxnSpPr>
          <p:nvPr/>
        </p:nvCxnSpPr>
        <p:spPr>
          <a:xfrm>
            <a:off x="601461" y="2216459"/>
            <a:ext cx="163200" cy="785700"/>
          </a:xfrm>
          <a:prstGeom prst="bentConnector3">
            <a:avLst>
              <a:gd name="adj1" fmla="val -105056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8" name="Google Shape;378;p17"/>
          <p:cNvCxnSpPr>
            <a:stCxn id="368" idx="1"/>
            <a:endCxn id="372" idx="1"/>
          </p:cNvCxnSpPr>
          <p:nvPr/>
        </p:nvCxnSpPr>
        <p:spPr>
          <a:xfrm>
            <a:off x="601461" y="2216459"/>
            <a:ext cx="163200" cy="1564800"/>
          </a:xfrm>
          <a:prstGeom prst="bentConnector3">
            <a:avLst>
              <a:gd name="adj1" fmla="val -105056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9" name="Google Shape;379;p17"/>
          <p:cNvCxnSpPr>
            <a:stCxn id="368" idx="1"/>
            <a:endCxn id="373" idx="1"/>
          </p:cNvCxnSpPr>
          <p:nvPr/>
        </p:nvCxnSpPr>
        <p:spPr>
          <a:xfrm>
            <a:off x="601461" y="2216459"/>
            <a:ext cx="163200" cy="3222600"/>
          </a:xfrm>
          <a:prstGeom prst="bentConnector3">
            <a:avLst>
              <a:gd name="adj1" fmla="val -105056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0" name="Google Shape;380;p17"/>
          <p:cNvSpPr/>
          <p:nvPr/>
        </p:nvSpPr>
        <p:spPr>
          <a:xfrm>
            <a:off x="2422863" y="3957221"/>
            <a:ext cx="1553225" cy="486053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Contingency Management</a:t>
            </a:r>
            <a:endParaRPr/>
          </a:p>
        </p:txBody>
      </p:sp>
      <p:sp>
        <p:nvSpPr>
          <p:cNvPr id="381" name="Google Shape;381;p17"/>
          <p:cNvSpPr/>
          <p:nvPr/>
        </p:nvSpPr>
        <p:spPr>
          <a:xfrm>
            <a:off x="2422863" y="4543148"/>
            <a:ext cx="1553225" cy="486053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Reinforcement</a:t>
            </a:r>
            <a:endParaRPr/>
          </a:p>
        </p:txBody>
      </p:sp>
      <p:sp>
        <p:nvSpPr>
          <p:cNvPr id="382" name="Google Shape;382;p17"/>
          <p:cNvSpPr/>
          <p:nvPr/>
        </p:nvSpPr>
        <p:spPr>
          <a:xfrm>
            <a:off x="2415242" y="5144314"/>
            <a:ext cx="3515783" cy="500479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Reinforcement and Family Training</a:t>
            </a:r>
            <a:endParaRPr/>
          </a:p>
          <a:p>
            <a:pPr algn="ctr"/>
            <a:r>
              <a:rPr lang="en-US" sz="135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(CRAFT)</a:t>
            </a:r>
            <a:endParaRPr/>
          </a:p>
        </p:txBody>
      </p:sp>
      <p:sp>
        <p:nvSpPr>
          <p:cNvPr id="383" name="Google Shape;383;p17"/>
          <p:cNvSpPr/>
          <p:nvPr/>
        </p:nvSpPr>
        <p:spPr>
          <a:xfrm>
            <a:off x="2422862" y="3471169"/>
            <a:ext cx="1553225" cy="389654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Relapse Prevention</a:t>
            </a:r>
            <a:endParaRPr/>
          </a:p>
        </p:txBody>
      </p:sp>
      <p:sp>
        <p:nvSpPr>
          <p:cNvPr id="384" name="Google Shape;384;p17"/>
          <p:cNvSpPr/>
          <p:nvPr/>
        </p:nvSpPr>
        <p:spPr>
          <a:xfrm>
            <a:off x="4842401" y="2932220"/>
            <a:ext cx="1553225" cy="486053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Seeking Safety</a:t>
            </a:r>
            <a:endParaRPr/>
          </a:p>
        </p:txBody>
      </p:sp>
      <p:sp>
        <p:nvSpPr>
          <p:cNvPr id="385" name="Google Shape;385;p17"/>
          <p:cNvSpPr/>
          <p:nvPr/>
        </p:nvSpPr>
        <p:spPr>
          <a:xfrm>
            <a:off x="4842401" y="3654640"/>
            <a:ext cx="1553225" cy="486053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Cognitive Processing Therapy</a:t>
            </a:r>
            <a:endParaRPr/>
          </a:p>
        </p:txBody>
      </p:sp>
      <p:cxnSp>
        <p:nvCxnSpPr>
          <p:cNvPr id="386" name="Google Shape;386;p17"/>
          <p:cNvCxnSpPr>
            <a:stCxn id="369" idx="1"/>
            <a:endCxn id="384" idx="1"/>
          </p:cNvCxnSpPr>
          <p:nvPr/>
        </p:nvCxnSpPr>
        <p:spPr>
          <a:xfrm>
            <a:off x="4419600" y="2209801"/>
            <a:ext cx="422700" cy="965400"/>
          </a:xfrm>
          <a:prstGeom prst="bentConnector3">
            <a:avLst>
              <a:gd name="adj1" fmla="val -4056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7" name="Google Shape;387;p17"/>
          <p:cNvCxnSpPr>
            <a:stCxn id="369" idx="1"/>
            <a:endCxn id="385" idx="1"/>
          </p:cNvCxnSpPr>
          <p:nvPr/>
        </p:nvCxnSpPr>
        <p:spPr>
          <a:xfrm>
            <a:off x="4419600" y="2209801"/>
            <a:ext cx="422700" cy="1687800"/>
          </a:xfrm>
          <a:prstGeom prst="bentConnector3">
            <a:avLst>
              <a:gd name="adj1" fmla="val -4056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8" name="Google Shape;388;p17"/>
          <p:cNvSpPr/>
          <p:nvPr/>
        </p:nvSpPr>
        <p:spPr>
          <a:xfrm>
            <a:off x="7037181" y="2951270"/>
            <a:ext cx="1553225" cy="486053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Dialectical Behaviour Therapy</a:t>
            </a:r>
            <a:endParaRPr/>
          </a:p>
        </p:txBody>
      </p:sp>
      <p:cxnSp>
        <p:nvCxnSpPr>
          <p:cNvPr id="389" name="Google Shape;389;p17"/>
          <p:cNvCxnSpPr>
            <a:stCxn id="370" idx="1"/>
            <a:endCxn id="388" idx="1"/>
          </p:cNvCxnSpPr>
          <p:nvPr/>
        </p:nvCxnSpPr>
        <p:spPr>
          <a:xfrm flipH="1">
            <a:off x="7037280" y="2216459"/>
            <a:ext cx="41700" cy="977700"/>
          </a:xfrm>
          <a:prstGeom prst="bentConnector3">
            <a:avLst>
              <a:gd name="adj1" fmla="val 511388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0" name="Google Shape;390;p17"/>
          <p:cNvCxnSpPr>
            <a:stCxn id="372" idx="3"/>
            <a:endCxn id="383" idx="1"/>
          </p:cNvCxnSpPr>
          <p:nvPr/>
        </p:nvCxnSpPr>
        <p:spPr>
          <a:xfrm rot="10800000" flipH="1">
            <a:off x="1850107" y="3665946"/>
            <a:ext cx="572700" cy="115200"/>
          </a:xfrm>
          <a:prstGeom prst="bentConnector3">
            <a:avLst>
              <a:gd name="adj1" fmla="val 50005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1" name="Google Shape;391;p17"/>
          <p:cNvCxnSpPr>
            <a:stCxn id="372" idx="3"/>
            <a:endCxn id="380" idx="1"/>
          </p:cNvCxnSpPr>
          <p:nvPr/>
        </p:nvCxnSpPr>
        <p:spPr>
          <a:xfrm>
            <a:off x="1850107" y="3781146"/>
            <a:ext cx="572700" cy="419100"/>
          </a:xfrm>
          <a:prstGeom prst="bentConnector3">
            <a:avLst>
              <a:gd name="adj1" fmla="val 50005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2" name="Google Shape;392;p17"/>
          <p:cNvCxnSpPr>
            <a:stCxn id="372" idx="3"/>
            <a:endCxn id="381" idx="1"/>
          </p:cNvCxnSpPr>
          <p:nvPr/>
        </p:nvCxnSpPr>
        <p:spPr>
          <a:xfrm>
            <a:off x="1850107" y="3781146"/>
            <a:ext cx="572700" cy="1005000"/>
          </a:xfrm>
          <a:prstGeom prst="bentConnector3">
            <a:avLst>
              <a:gd name="adj1" fmla="val 50005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3" name="Google Shape;393;p17"/>
          <p:cNvCxnSpPr>
            <a:stCxn id="372" idx="3"/>
            <a:endCxn id="382" idx="1"/>
          </p:cNvCxnSpPr>
          <p:nvPr/>
        </p:nvCxnSpPr>
        <p:spPr>
          <a:xfrm>
            <a:off x="1850107" y="3781146"/>
            <a:ext cx="565200" cy="1613400"/>
          </a:xfrm>
          <a:prstGeom prst="bentConnector3">
            <a:avLst>
              <a:gd name="adj1" fmla="val 49994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4" name="Google Shape;394;p17"/>
          <p:cNvSpPr/>
          <p:nvPr/>
        </p:nvSpPr>
        <p:spPr>
          <a:xfrm>
            <a:off x="2358242" y="2430062"/>
            <a:ext cx="1553225" cy="263831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</a:t>
            </a:r>
            <a:endParaRPr/>
          </a:p>
        </p:txBody>
      </p:sp>
      <p:sp>
        <p:nvSpPr>
          <p:cNvPr id="395" name="Google Shape;395;p17"/>
          <p:cNvSpPr/>
          <p:nvPr/>
        </p:nvSpPr>
        <p:spPr>
          <a:xfrm>
            <a:off x="2358242" y="2842709"/>
            <a:ext cx="1553225" cy="322775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3E8A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Stages of Change</a:t>
            </a:r>
            <a:endParaRPr/>
          </a:p>
        </p:txBody>
      </p:sp>
      <p:cxnSp>
        <p:nvCxnSpPr>
          <p:cNvPr id="396" name="Google Shape;396;p17"/>
          <p:cNvCxnSpPr>
            <a:stCxn id="371" idx="3"/>
            <a:endCxn id="394" idx="1"/>
          </p:cNvCxnSpPr>
          <p:nvPr/>
        </p:nvCxnSpPr>
        <p:spPr>
          <a:xfrm rot="10800000" flipH="1">
            <a:off x="1850107" y="2562033"/>
            <a:ext cx="508200" cy="440100"/>
          </a:xfrm>
          <a:prstGeom prst="bentConnector3">
            <a:avLst>
              <a:gd name="adj1" fmla="val 49994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7" name="Google Shape;397;p17"/>
          <p:cNvCxnSpPr>
            <a:stCxn id="371" idx="3"/>
            <a:endCxn id="395" idx="1"/>
          </p:cNvCxnSpPr>
          <p:nvPr/>
        </p:nvCxnSpPr>
        <p:spPr>
          <a:xfrm>
            <a:off x="1850107" y="3002133"/>
            <a:ext cx="508200" cy="2100"/>
          </a:xfrm>
          <a:prstGeom prst="bentConnector3">
            <a:avLst>
              <a:gd name="adj1" fmla="val 49994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8" name="Google Shape;398;p17"/>
          <p:cNvSpPr txBox="1"/>
          <p:nvPr/>
        </p:nvSpPr>
        <p:spPr>
          <a:xfrm>
            <a:off x="3124200" y="5917168"/>
            <a:ext cx="284622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Courtesy: Ketan Vegda, MD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CBT</a:t>
            </a:r>
            <a:endParaRPr dirty="0"/>
          </a:p>
        </p:txBody>
      </p:sp>
      <p:sp>
        <p:nvSpPr>
          <p:cNvPr id="282" name="Google Shape;282;p30"/>
          <p:cNvSpPr txBox="1">
            <a:spLocks noGrp="1"/>
          </p:cNvSpPr>
          <p:nvPr>
            <p:ph type="body" idx="1"/>
          </p:nvPr>
        </p:nvSpPr>
        <p:spPr>
          <a:xfrm>
            <a:off x="269508" y="372257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		  </a:t>
            </a:r>
            <a:endParaRPr dirty="0"/>
          </a:p>
          <a:p>
            <a:pPr marL="914400" lvl="2" indent="0">
              <a:spcBef>
                <a:spcPts val="480"/>
              </a:spcBef>
              <a:buSzPts val="2400"/>
              <a:buNone/>
            </a:pPr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CBT for SUDs encompasses a variety of interventions that emphasize different targets. Below we review individual and group treatments including motivational interventions, contingency management strategies, and Relapse Prevention and related interventions with a focus on functional analysis.</a:t>
            </a:r>
            <a:endParaRPr lang="en-CA" dirty="0"/>
          </a:p>
          <a:p>
            <a:pPr marL="91440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			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C86C3B-22BB-A2E6-E3A3-2BC348004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6" y="1159779"/>
            <a:ext cx="9144000" cy="241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8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B2DCB-95E5-0B6D-392F-48114AC42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CBT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34620-A0A5-3384-55C1-7582843238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95FCA7-049C-CE07-8246-97C239E33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6142"/>
            <a:ext cx="9144000" cy="517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50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6DCA-8EF2-344A-3D6C-74DB4CE6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Community Reinforcement Approach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2C646-15A2-FAFA-4010-B76D3591BE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Nathan </a:t>
            </a:r>
            <a:r>
              <a:rPr lang="en-US" dirty="0" err="1"/>
              <a:t>Azrin</a:t>
            </a:r>
            <a:r>
              <a:rPr lang="en-US" dirty="0"/>
              <a:t> </a:t>
            </a:r>
            <a:r>
              <a:rPr lang="en-CA" dirty="0"/>
              <a:t>http://www.nathanazrin.com/</a:t>
            </a:r>
          </a:p>
          <a:p>
            <a:r>
              <a:rPr lang="en-CA" dirty="0"/>
              <a:t>Bob Meyers  </a:t>
            </a:r>
            <a:r>
              <a:rPr lang="en-CA" dirty="0">
                <a:hlinkClick r:id="rId2"/>
              </a:rPr>
              <a:t>https://robertjmeyersphd.com/cra.html</a:t>
            </a:r>
            <a:r>
              <a:rPr lang="en-CA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0F376E-C636-2677-F311-3FCF64F22212}"/>
              </a:ext>
            </a:extLst>
          </p:cNvPr>
          <p:cNvSpPr txBox="1"/>
          <p:nvPr/>
        </p:nvSpPr>
        <p:spPr>
          <a:xfrm>
            <a:off x="0" y="6348901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hlinkClick r:id="rId3"/>
              </a:rPr>
              <a:t>https://www.ccsa.ca/sites/default/files/2019-04/CCSA-Community-Reinforcement-Approach-Summary-2017-en.pdf</a:t>
            </a:r>
            <a:r>
              <a:rPr lang="en-CA" dirty="0"/>
              <a:t> </a:t>
            </a:r>
          </a:p>
        </p:txBody>
      </p:sp>
      <p:pic>
        <p:nvPicPr>
          <p:cNvPr id="1026" name="Picture 2" descr="Image result for toilet trianing azrin">
            <a:extLst>
              <a:ext uri="{FF2B5EF4-FFF2-40B4-BE49-F238E27FC236}">
                <a16:creationId xmlns:a16="http://schemas.microsoft.com/office/drawing/2014/main" id="{E1DF8896-97AD-2476-2841-565413D23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360" y="3429000"/>
            <a:ext cx="2181526" cy="258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249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83EC8-C5AE-D986-E873-CFCF4029F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CRA?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80700-CF86-DD72-6A12-FA29D4D8A9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1800" dirty="0"/>
              <a:t>Citation: Ronsley C, Nolan S, Knight R, Hayashi K, </a:t>
            </a:r>
            <a:r>
              <a:rPr lang="en-CA" sz="1800" dirty="0" err="1"/>
              <a:t>Klimas</a:t>
            </a:r>
            <a:r>
              <a:rPr lang="en-CA" sz="1800" dirty="0"/>
              <a:t> J, Walley A, et al. (2020) Treatment of stimulant use disorder: A systematic review of reviews. </a:t>
            </a:r>
            <a:r>
              <a:rPr lang="en-CA" sz="1800" dirty="0" err="1"/>
              <a:t>PLoS</a:t>
            </a:r>
            <a:r>
              <a:rPr lang="en-CA" sz="1800" dirty="0"/>
              <a:t> ONE 15(6): e0234809. https://doi. org/10.1371/journal.pone.0234809</a:t>
            </a:r>
          </a:p>
        </p:txBody>
      </p:sp>
      <p:pic>
        <p:nvPicPr>
          <p:cNvPr id="2050" name="Picture 2" descr="Image result for community reinforcement appraoch meyers">
            <a:extLst>
              <a:ext uri="{FF2B5EF4-FFF2-40B4-BE49-F238E27FC236}">
                <a16:creationId xmlns:a16="http://schemas.microsoft.com/office/drawing/2014/main" id="{8124C0A1-3F34-ED08-9123-3511B109D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892" y="4390436"/>
            <a:ext cx="1641107" cy="246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ommunity reinforcement appraoch meyers">
            <a:extLst>
              <a:ext uri="{FF2B5EF4-FFF2-40B4-BE49-F238E27FC236}">
                <a16:creationId xmlns:a16="http://schemas.microsoft.com/office/drawing/2014/main" id="{EA3C83F8-F3E2-E554-7EE6-D764C559E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2" y="3975234"/>
            <a:ext cx="1924246" cy="288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D96263-0D61-6AEA-0376-E5E81203C8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45458"/>
            <a:ext cx="9144000" cy="396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36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Thinking behaviourally</a:t>
            </a:r>
            <a:endParaRPr/>
          </a:p>
        </p:txBody>
      </p:sp>
      <p:sp>
        <p:nvSpPr>
          <p:cNvPr id="282" name="Google Shape;282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1440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		  </a:t>
            </a:r>
            <a:endParaRPr/>
          </a:p>
          <a:p>
            <a:pPr marL="91440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			DRIVE</a:t>
            </a:r>
            <a:endParaRPr/>
          </a:p>
          <a:p>
            <a:pPr marL="91440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			</a:t>
            </a:r>
            <a:endParaRPr/>
          </a:p>
          <a:p>
            <a:pPr marL="91440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			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Antecedent  🡪 Behaviour 🡪 Consequence</a:t>
            </a:r>
            <a:endParaRPr/>
          </a:p>
        </p:txBody>
      </p:sp>
      <p:sp>
        <p:nvSpPr>
          <p:cNvPr id="283" name="Google Shape;283;p30"/>
          <p:cNvSpPr/>
          <p:nvPr/>
        </p:nvSpPr>
        <p:spPr>
          <a:xfrm>
            <a:off x="4329684" y="2744735"/>
            <a:ext cx="484632" cy="117409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Thinking behaviourally</a:t>
            </a:r>
            <a:endParaRPr/>
          </a:p>
        </p:txBody>
      </p:sp>
      <p:sp>
        <p:nvSpPr>
          <p:cNvPr id="289" name="Google Shape;289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/>
              <a:t>Functional Analysis – unhealthy behaviour</a:t>
            </a:r>
            <a:endParaRPr sz="2960"/>
          </a:p>
          <a:p>
            <a:pPr marL="742950" lvl="1" indent="-285750" algn="l" rtl="0">
              <a:lnSpc>
                <a:spcPct val="7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External triggers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who, where, when</a:t>
            </a:r>
            <a:endParaRPr/>
          </a:p>
          <a:p>
            <a:pPr marL="742950" lvl="1" indent="-285750" algn="l" rtl="0">
              <a:lnSpc>
                <a:spcPct val="7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Internal triggers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thinking, feeling (emotionally, physically)</a:t>
            </a:r>
            <a:endParaRPr/>
          </a:p>
          <a:p>
            <a:pPr marL="742950" lvl="1" indent="-285750" algn="l" rtl="0">
              <a:lnSpc>
                <a:spcPct val="7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Behaviours</a:t>
            </a:r>
            <a:endParaRPr sz="2590"/>
          </a:p>
          <a:p>
            <a:pPr marL="1143000" lvl="2" indent="-228600" algn="l" rtl="0">
              <a:lnSpc>
                <a:spcPct val="7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What, how much, how long</a:t>
            </a:r>
            <a:endParaRPr/>
          </a:p>
          <a:p>
            <a:pPr marL="742950" lvl="1" indent="-285750" algn="l" rtl="0">
              <a:lnSpc>
                <a:spcPct val="7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Short term positive consequences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What do you like about drinking (who, where, when)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What is pleasant about drinking (thoughts, emotions, physical)</a:t>
            </a:r>
            <a:endParaRPr/>
          </a:p>
          <a:p>
            <a:pPr marL="742950" lvl="1" indent="-285750" algn="l" rtl="0">
              <a:lnSpc>
                <a:spcPct val="7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en-US" sz="2590"/>
              <a:t>Long term negative consequences</a:t>
            </a:r>
            <a:endParaRPr/>
          </a:p>
          <a:p>
            <a:pPr marL="1143000" lvl="2" indent="-228600" algn="l" rtl="0">
              <a:lnSpc>
                <a:spcPct val="7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Interpersonal, physical, emotional, legal, job, financial, other</a:t>
            </a:r>
            <a:endParaRPr/>
          </a:p>
          <a:p>
            <a:pPr marL="342900" lvl="0" indent="-15494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921</Words>
  <Application>Microsoft Office PowerPoint</Application>
  <PresentationFormat>On-screen Show (4:3)</PresentationFormat>
  <Paragraphs>182</Paragraphs>
  <Slides>28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Cambria</vt:lpstr>
      <vt:lpstr>Office Theme</vt:lpstr>
      <vt:lpstr>CBT/CRA</vt:lpstr>
      <vt:lpstr>PowerPoint Presentation</vt:lpstr>
      <vt:lpstr>PowerPoint Presentation</vt:lpstr>
      <vt:lpstr>CBT</vt:lpstr>
      <vt:lpstr>CBT</vt:lpstr>
      <vt:lpstr>Community Reinforcement Approach</vt:lpstr>
      <vt:lpstr>WHY CRA?</vt:lpstr>
      <vt:lpstr>Thinking behaviourally</vt:lpstr>
      <vt:lpstr>Thinking behaviourally</vt:lpstr>
      <vt:lpstr>CRA - 8 Procedures and Descriptions</vt:lpstr>
      <vt:lpstr>Community Reinforcement Approach (CRA)</vt:lpstr>
      <vt:lpstr>CRA</vt:lpstr>
      <vt:lpstr>CRA</vt:lpstr>
      <vt:lpstr>CRA</vt:lpstr>
      <vt:lpstr>CRA</vt:lpstr>
      <vt:lpstr>CRA</vt:lpstr>
      <vt:lpstr>CRA</vt:lpstr>
      <vt:lpstr>CRA</vt:lpstr>
      <vt:lpstr>PowerPoint Presentation</vt:lpstr>
      <vt:lpstr>CRA</vt:lpstr>
      <vt:lpstr>CRA</vt:lpstr>
      <vt:lpstr>CRA</vt:lpstr>
      <vt:lpstr>Functional Analysis of substance use</vt:lpstr>
      <vt:lpstr>Functional analysis of healthy behaviour</vt:lpstr>
      <vt:lpstr>What books?</vt:lpstr>
      <vt:lpstr>How to become certified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Addiction Psychotherapy: More than just Motivational Interviewing</dc:title>
  <dc:creator>Wiplove Lamba</dc:creator>
  <cp:lastModifiedBy>wiplove lamba</cp:lastModifiedBy>
  <cp:revision>6</cp:revision>
  <dcterms:created xsi:type="dcterms:W3CDTF">2019-01-18T14:17:45Z</dcterms:created>
  <dcterms:modified xsi:type="dcterms:W3CDTF">2023-10-05T14:21:52Z</dcterms:modified>
</cp:coreProperties>
</file>