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65" r:id="rId5"/>
    <p:sldId id="263" r:id="rId6"/>
    <p:sldId id="282" r:id="rId7"/>
    <p:sldId id="267" r:id="rId8"/>
    <p:sldId id="268" r:id="rId9"/>
    <p:sldId id="269" r:id="rId10"/>
    <p:sldId id="258" r:id="rId11"/>
    <p:sldId id="262" r:id="rId12"/>
    <p:sldId id="259" r:id="rId13"/>
    <p:sldId id="260" r:id="rId14"/>
    <p:sldId id="261" r:id="rId15"/>
    <p:sldId id="270" r:id="rId16"/>
    <p:sldId id="284" r:id="rId17"/>
    <p:sldId id="285" r:id="rId18"/>
    <p:sldId id="286" r:id="rId19"/>
    <p:sldId id="287" r:id="rId20"/>
    <p:sldId id="288" r:id="rId21"/>
    <p:sldId id="272" r:id="rId22"/>
    <p:sldId id="273" r:id="rId23"/>
    <p:sldId id="274" r:id="rId24"/>
    <p:sldId id="277" r:id="rId25"/>
    <p:sldId id="280" r:id="rId26"/>
    <p:sldId id="281" r:id="rId27"/>
    <p:sldId id="278" r:id="rId28"/>
    <p:sldId id="279" r:id="rId29"/>
    <p:sldId id="276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45FA77-FCE6-4040-BD2C-F649D95A15E0}">
          <p14:sldIdLst>
            <p14:sldId id="256"/>
            <p14:sldId id="257"/>
            <p14:sldId id="264"/>
            <p14:sldId id="265"/>
          </p14:sldIdLst>
        </p14:section>
        <p14:section name="MI" id="{C8D2FD5F-F5AC-4285-B3FC-0FC79C5D43BE}">
          <p14:sldIdLst>
            <p14:sldId id="263"/>
            <p14:sldId id="282"/>
          </p14:sldIdLst>
        </p14:section>
        <p14:section name="CRA" id="{20210582-16A8-4878-91F4-45D3C011FBAA}">
          <p14:sldIdLst>
            <p14:sldId id="267"/>
            <p14:sldId id="268"/>
            <p14:sldId id="269"/>
            <p14:sldId id="258"/>
          </p14:sldIdLst>
        </p14:section>
        <p14:section name="DBT" id="{7E4CB6AB-AF9E-4479-8D6D-BA948E412D4C}">
          <p14:sldIdLst>
            <p14:sldId id="262"/>
            <p14:sldId id="259"/>
            <p14:sldId id="260"/>
            <p14:sldId id="261"/>
            <p14:sldId id="270"/>
          </p14:sldIdLst>
        </p14:section>
        <p14:section name="Trauma" id="{770E63B3-8C4E-4FFA-84D7-ADD3CB525FBE}">
          <p14:sldIdLst>
            <p14:sldId id="284"/>
            <p14:sldId id="285"/>
            <p14:sldId id="286"/>
            <p14:sldId id="287"/>
            <p14:sldId id="288"/>
          </p14:sldIdLst>
        </p14:section>
        <p14:section name="CRAFT" id="{CA21B57C-9DA4-4791-BF02-8B0F8E2010AE}">
          <p14:sldIdLst>
            <p14:sldId id="272"/>
            <p14:sldId id="273"/>
            <p14:sldId id="274"/>
          </p14:sldIdLst>
        </p14:section>
        <p14:section name="Contingency Management" id="{0574ED9A-9171-4480-96AD-59D41BC1BEC3}">
          <p14:sldIdLst>
            <p14:sldId id="277"/>
            <p14:sldId id="280"/>
            <p14:sldId id="281"/>
            <p14:sldId id="278"/>
            <p14:sldId id="279"/>
            <p14:sldId id="276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E24EA-8DE6-42BC-BE1F-5DB1AA3397AF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E03D-1D4B-4F16-AA55-6104723B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26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MS PGothic" pitchFamily="34" charset="-128"/>
              </a:rPr>
              <a:t>Add an outline – give</a:t>
            </a:r>
            <a:r>
              <a:rPr lang="en-US" altLang="en-US" baseline="0" dirty="0" smtClean="0">
                <a:cs typeface="MS PGothic" pitchFamily="34" charset="-128"/>
              </a:rPr>
              <a:t> learner’s a birds eye view of your talk and how it will unfold </a:t>
            </a:r>
            <a:endParaRPr lang="en-US" altLang="en-US" dirty="0" smtClean="0">
              <a:cs typeface="MS PGothic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05" indent="-30204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161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426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690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7EE972B-E764-4C00-ABFF-0E542077BD95}" type="slidenum">
              <a:rPr lang="en-CA" altLang="en-US" sz="1200"/>
              <a:pPr/>
              <a:t>23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145187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MS PGothic" pitchFamily="34" charset="-128"/>
              </a:rPr>
              <a:t>Add an outline – give</a:t>
            </a:r>
            <a:r>
              <a:rPr lang="en-US" altLang="en-US" baseline="0" dirty="0" smtClean="0">
                <a:cs typeface="MS PGothic" pitchFamily="34" charset="-128"/>
              </a:rPr>
              <a:t> learner’s a birds eye view of your talk and how it will unfold </a:t>
            </a:r>
            <a:endParaRPr lang="en-US" altLang="en-US" dirty="0" smtClean="0">
              <a:cs typeface="MS PGothic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05" indent="-30204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161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426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690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7EE972B-E764-4C00-ABFF-0E542077BD95}" type="slidenum">
              <a:rPr lang="en-CA" altLang="en-US" sz="1200"/>
              <a:pPr/>
              <a:t>25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129788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2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018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75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57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83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60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MS PGothic" pitchFamily="34" charset="-128"/>
              </a:rPr>
              <a:t>Add an outline – give</a:t>
            </a:r>
            <a:r>
              <a:rPr lang="en-US" altLang="en-US" baseline="0" dirty="0" smtClean="0">
                <a:cs typeface="MS PGothic" pitchFamily="34" charset="-128"/>
              </a:rPr>
              <a:t> learner’s a birds eye view of your talk and how it will unfold </a:t>
            </a:r>
            <a:endParaRPr lang="en-US" altLang="en-US" dirty="0" smtClean="0">
              <a:cs typeface="MS PGothic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05" indent="-30204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161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426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690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7EE972B-E764-4C00-ABFF-0E542077BD95}" type="slidenum">
              <a:rPr lang="en-CA" altLang="en-US" sz="1200"/>
              <a:pPr/>
              <a:t>21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83451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MS PGothic" pitchFamily="34" charset="-128"/>
              </a:rPr>
              <a:t>Add an outline – give</a:t>
            </a:r>
            <a:r>
              <a:rPr lang="en-US" altLang="en-US" baseline="0" dirty="0" smtClean="0">
                <a:cs typeface="MS PGothic" pitchFamily="34" charset="-128"/>
              </a:rPr>
              <a:t> learner’s a birds eye view of your talk and how it will unfold </a:t>
            </a:r>
            <a:endParaRPr lang="en-US" altLang="en-US" dirty="0" smtClean="0">
              <a:cs typeface="MS PGothic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05" indent="-30204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161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426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690" indent="-241632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7EE972B-E764-4C00-ABFF-0E542077BD95}" type="slidenum">
              <a:rPr lang="en-CA" altLang="en-US" sz="1200"/>
              <a:pPr/>
              <a:t>22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127837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6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9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4E51-26D4-4D2A-BBCA-CA83912FF2BE}" type="datetimeFigureOut">
              <a:rPr lang="en-US" smtClean="0"/>
              <a:t>2023/10/16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843D-1F90-496D-BFAA-3D469FD7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ECHO ONMH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BF2A-C319-4F29-873E-1ABED09E00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4910"/>
            <a:ext cx="5806440" cy="666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learn DBT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5" y="1417639"/>
            <a:ext cx="2589470" cy="3233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539" y="1417638"/>
            <a:ext cx="3924887" cy="428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23" y="1764946"/>
            <a:ext cx="3641098" cy="36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055622" y="0"/>
          <a:ext cx="607885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093222" imgH="8867138" progId="Word.Document.8">
                  <p:embed/>
                </p:oleObj>
              </mc:Choice>
              <mc:Fallback>
                <p:oleObj name="Document" r:id="rId3" imgW="7093222" imgH="88671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622" y="0"/>
                        <a:ext cx="607885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0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145156" y="981076"/>
          <a:ext cx="573595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8922994" imgH="11820453" progId="Word.Document.8">
                  <p:embed/>
                </p:oleObj>
              </mc:Choice>
              <mc:Fallback>
                <p:oleObj name="Document" r:id="rId3" imgW="8922994" imgH="118204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156" y="981076"/>
                        <a:ext cx="573595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4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65122" y="0"/>
          <a:ext cx="645985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7093222" imgH="8341667" progId="Word.Document.8">
                  <p:embed/>
                </p:oleObj>
              </mc:Choice>
              <mc:Fallback>
                <p:oleObj name="Document" r:id="rId3" imgW="7093222" imgH="83416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122" y="0"/>
                        <a:ext cx="645985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938" y="0"/>
            <a:ext cx="5488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1158240" y="274639"/>
            <a:ext cx="9875520" cy="11426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/>
              <a:t>SEEKING SAFETY SESSION</a:t>
            </a: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body" idx="1"/>
          </p:nvPr>
        </p:nvSpPr>
        <p:spPr>
          <a:xfrm>
            <a:off x="1158240" y="1600201"/>
            <a:ext cx="98755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 marL="411480" indent="-411480">
              <a:spcBef>
                <a:spcPts val="0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PREPARATION</a:t>
            </a:r>
            <a:endParaRPr/>
          </a:p>
          <a:p>
            <a:pPr marL="411480" indent="-411480">
              <a:spcBef>
                <a:spcPts val="768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Get book</a:t>
            </a:r>
            <a:endParaRPr/>
          </a:p>
          <a:p>
            <a:pPr marL="411480" indent="-411480">
              <a:spcBef>
                <a:spcPts val="768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Read 1-2 chapters</a:t>
            </a:r>
            <a:endParaRPr/>
          </a:p>
          <a:p>
            <a:pPr marL="411480" indent="-411480">
              <a:spcBef>
                <a:spcPts val="768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Pick topic</a:t>
            </a:r>
            <a:endParaRPr/>
          </a:p>
          <a:p>
            <a:pPr marL="411480" indent="-411480">
              <a:spcBef>
                <a:spcPts val="768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Print handouts</a:t>
            </a:r>
            <a:endParaRPr/>
          </a:p>
          <a:p>
            <a:pPr marL="411480" indent="-411480">
              <a:spcBef>
                <a:spcPts val="768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Coach patient/client</a:t>
            </a:r>
            <a:endParaRPr/>
          </a:p>
          <a:p>
            <a:pPr marL="411480" indent="-411480">
              <a:spcBef>
                <a:spcPts val="768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Follow format</a:t>
            </a:r>
            <a:endParaRPr/>
          </a:p>
          <a:p>
            <a:pPr marL="411480" indent="-167640">
              <a:spcBef>
                <a:spcPts val="768"/>
              </a:spcBef>
              <a:buClr>
                <a:srgbClr val="595959"/>
              </a:buClr>
              <a:buSzPts val="3200"/>
              <a:buNone/>
            </a:pPr>
            <a:endParaRPr/>
          </a:p>
          <a:p>
            <a:pPr marL="411480" indent="-167640">
              <a:spcBef>
                <a:spcPts val="768"/>
              </a:spcBef>
              <a:buClr>
                <a:srgbClr val="595959"/>
              </a:buClr>
              <a:buSzPts val="3200"/>
              <a:buNone/>
            </a:pP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169" y="1828800"/>
            <a:ext cx="4604071" cy="4943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1158240" y="274639"/>
            <a:ext cx="9875520" cy="11426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/>
              <a:t>SEEKING SAFETY</a:t>
            </a: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1158240" y="1600201"/>
            <a:ext cx="98755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595959"/>
              </a:buClr>
              <a:buSzPts val="2720"/>
              <a:buNone/>
            </a:pPr>
            <a:r>
              <a:rPr lang="en-US" sz="3264"/>
              <a:t>Core topics include</a:t>
            </a:r>
            <a:endParaRPr/>
          </a:p>
          <a:p>
            <a:pPr marL="411480" indent="-411480">
              <a:spcBef>
                <a:spcPts val="653"/>
              </a:spcBef>
              <a:buClr>
                <a:srgbClr val="595959"/>
              </a:buClr>
              <a:buSzPts val="2720"/>
              <a:buChar char="»"/>
            </a:pPr>
            <a:r>
              <a:rPr lang="en-US" sz="3264"/>
              <a:t>Safety</a:t>
            </a:r>
            <a:endParaRPr/>
          </a:p>
          <a:p>
            <a:pPr marL="411480" indent="-411480">
              <a:spcBef>
                <a:spcPts val="653"/>
              </a:spcBef>
              <a:buClr>
                <a:srgbClr val="595959"/>
              </a:buClr>
              <a:buSzPts val="2720"/>
              <a:buChar char="»"/>
            </a:pPr>
            <a:r>
              <a:rPr lang="en-US" sz="3264"/>
              <a:t>Respect yourself</a:t>
            </a:r>
            <a:endParaRPr/>
          </a:p>
          <a:p>
            <a:pPr marL="411480" indent="-411480">
              <a:spcBef>
                <a:spcPts val="653"/>
              </a:spcBef>
              <a:buClr>
                <a:srgbClr val="595959"/>
              </a:buClr>
              <a:buSzPts val="2720"/>
              <a:buChar char="»"/>
            </a:pPr>
            <a:r>
              <a:rPr lang="en-US" sz="3264"/>
              <a:t>Use coping-not substances – to escape the pain</a:t>
            </a:r>
            <a:endParaRPr/>
          </a:p>
          <a:p>
            <a:pPr marL="411480" indent="-411480">
              <a:spcBef>
                <a:spcPts val="653"/>
              </a:spcBef>
              <a:buClr>
                <a:srgbClr val="595959"/>
              </a:buClr>
              <a:buSzPts val="2720"/>
              <a:buChar char="»"/>
            </a:pPr>
            <a:r>
              <a:rPr lang="en-US" sz="3264"/>
              <a:t>Make the present and future bettern than the past</a:t>
            </a:r>
            <a:endParaRPr/>
          </a:p>
          <a:p>
            <a:pPr marL="411480" indent="-411480">
              <a:spcBef>
                <a:spcPts val="653"/>
              </a:spcBef>
              <a:buClr>
                <a:srgbClr val="595959"/>
              </a:buClr>
              <a:buSzPts val="2720"/>
              <a:buChar char="»"/>
            </a:pPr>
            <a:r>
              <a:rPr lang="en-US" sz="3264"/>
              <a:t>Learn to trust</a:t>
            </a:r>
            <a:endParaRPr/>
          </a:p>
          <a:p>
            <a:pPr marL="411480" indent="-411480">
              <a:spcBef>
                <a:spcPts val="653"/>
              </a:spcBef>
              <a:buClr>
                <a:srgbClr val="595959"/>
              </a:buClr>
              <a:buSzPts val="2720"/>
              <a:buChar char="»"/>
            </a:pPr>
            <a:r>
              <a:rPr lang="en-US" sz="3264"/>
              <a:t>Take good care of your body</a:t>
            </a:r>
            <a:endParaRPr/>
          </a:p>
          <a:p>
            <a:pPr marL="411480" indent="-411480">
              <a:spcBef>
                <a:spcPts val="653"/>
              </a:spcBef>
              <a:buClr>
                <a:srgbClr val="595959"/>
              </a:buClr>
              <a:buSzPts val="2720"/>
              <a:buChar char="»"/>
            </a:pPr>
            <a:r>
              <a:rPr lang="en-US" sz="3264"/>
              <a:t>Never, never, never, never, never, never give up</a:t>
            </a:r>
            <a:endParaRPr sz="3264"/>
          </a:p>
        </p:txBody>
      </p:sp>
    </p:spTree>
    <p:extLst>
      <p:ext uri="{BB962C8B-B14F-4D97-AF65-F5344CB8AC3E}">
        <p14:creationId xmlns:p14="http://schemas.microsoft.com/office/powerpoint/2010/main" val="23142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1158240" y="274639"/>
            <a:ext cx="9875520" cy="11426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/>
              <a:t>SEEKING SAFETY SESSION</a:t>
            </a: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1158240" y="1600201"/>
            <a:ext cx="98755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 marL="411480" indent="-411480">
              <a:spcBef>
                <a:spcPts val="0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Format</a:t>
            </a:r>
            <a:endParaRPr/>
          </a:p>
          <a:p>
            <a:pPr marL="411480" indent="-411480">
              <a:spcBef>
                <a:spcPts val="768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Check in</a:t>
            </a:r>
            <a:endParaRPr/>
          </a:p>
          <a:p>
            <a:pPr marL="891540" lvl="1" indent="-342900">
              <a:spcBef>
                <a:spcPts val="672"/>
              </a:spcBef>
              <a:buClr>
                <a:srgbClr val="595959"/>
              </a:buClr>
              <a:buSzPts val="2800"/>
            </a:pPr>
            <a:r>
              <a:rPr lang="en-US"/>
              <a:t>Since your last session</a:t>
            </a:r>
            <a:endParaRPr/>
          </a:p>
          <a:p>
            <a:pPr marL="1371600" lvl="2" indent="-274320">
              <a:spcBef>
                <a:spcPts val="576"/>
              </a:spcBef>
              <a:buClr>
                <a:srgbClr val="595959"/>
              </a:buClr>
              <a:buSzPts val="2400"/>
              <a:buChar char="▪"/>
            </a:pPr>
            <a:r>
              <a:rPr lang="en-US"/>
              <a:t>How are you feeling</a:t>
            </a:r>
            <a:endParaRPr/>
          </a:p>
          <a:p>
            <a:pPr marL="1371600" lvl="2" indent="-274320">
              <a:spcBef>
                <a:spcPts val="576"/>
              </a:spcBef>
              <a:buClr>
                <a:srgbClr val="595959"/>
              </a:buClr>
              <a:buSzPts val="2400"/>
              <a:buChar char="▪"/>
            </a:pPr>
            <a:r>
              <a:rPr lang="en-US"/>
              <a:t>What good coping have you done?</a:t>
            </a:r>
            <a:endParaRPr/>
          </a:p>
          <a:p>
            <a:pPr marL="1371600" lvl="2" indent="-274320">
              <a:spcBef>
                <a:spcPts val="576"/>
              </a:spcBef>
              <a:buClr>
                <a:srgbClr val="595959"/>
              </a:buClr>
              <a:buSzPts val="2400"/>
              <a:buChar char="▪"/>
            </a:pPr>
            <a:r>
              <a:rPr lang="en-US"/>
              <a:t>Any substance use or other unsafe behaviour</a:t>
            </a:r>
            <a:endParaRPr/>
          </a:p>
          <a:p>
            <a:pPr marL="1371600" lvl="2" indent="-274320">
              <a:spcBef>
                <a:spcPts val="576"/>
              </a:spcBef>
              <a:buClr>
                <a:srgbClr val="595959"/>
              </a:buClr>
              <a:buSzPts val="2400"/>
              <a:buChar char="▪"/>
            </a:pPr>
            <a:r>
              <a:rPr lang="en-US"/>
              <a:t>Did you complete your commitment?</a:t>
            </a:r>
            <a:endParaRPr/>
          </a:p>
          <a:p>
            <a:pPr marL="1371600" lvl="2" indent="-274320">
              <a:spcBef>
                <a:spcPts val="576"/>
              </a:spcBef>
              <a:buClr>
                <a:srgbClr val="595959"/>
              </a:buClr>
              <a:buSzPts val="2400"/>
              <a:buChar char="▪"/>
            </a:pPr>
            <a:r>
              <a:rPr lang="en-US"/>
              <a:t>Community resource update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43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1158240" y="274639"/>
            <a:ext cx="9875520" cy="11426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/>
              <a:t>SEEKING SAFETY SESSION</a:t>
            </a:r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1158240" y="1600201"/>
            <a:ext cx="98755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 marL="411480" indent="-411480">
              <a:lnSpc>
                <a:spcPct val="80000"/>
              </a:lnSpc>
              <a:spcBef>
                <a:spcPts val="0"/>
              </a:spcBef>
              <a:buClr>
                <a:srgbClr val="595959"/>
              </a:buClr>
              <a:buSzPts val="2960"/>
              <a:buChar char="»"/>
            </a:pPr>
            <a:r>
              <a:rPr lang="en-US" sz="3552"/>
              <a:t>Format</a:t>
            </a:r>
            <a:endParaRPr/>
          </a:p>
          <a:p>
            <a:pPr marL="411480" indent="-411480">
              <a:lnSpc>
                <a:spcPct val="80000"/>
              </a:lnSpc>
              <a:spcBef>
                <a:spcPts val="710"/>
              </a:spcBef>
              <a:buClr>
                <a:srgbClr val="595959"/>
              </a:buClr>
              <a:buSzPts val="2960"/>
              <a:buChar char="»"/>
            </a:pPr>
            <a:r>
              <a:rPr lang="en-US" sz="3552"/>
              <a:t>Quote</a:t>
            </a:r>
            <a:endParaRPr/>
          </a:p>
          <a:p>
            <a:pPr marL="891540" lvl="1" indent="-342900">
              <a:lnSpc>
                <a:spcPct val="80000"/>
              </a:lnSpc>
              <a:spcBef>
                <a:spcPts val="622"/>
              </a:spcBef>
              <a:buClr>
                <a:srgbClr val="595959"/>
              </a:buClr>
              <a:buSzPts val="2590"/>
            </a:pPr>
            <a:r>
              <a:rPr lang="en-US" sz="3108"/>
              <a:t>Eg. “No feeling is final”</a:t>
            </a:r>
            <a:endParaRPr/>
          </a:p>
          <a:p>
            <a:pPr marL="891540" lvl="1" indent="-342900">
              <a:lnSpc>
                <a:spcPct val="80000"/>
              </a:lnSpc>
              <a:spcBef>
                <a:spcPts val="622"/>
              </a:spcBef>
              <a:buClr>
                <a:srgbClr val="595959"/>
              </a:buClr>
              <a:buSzPts val="2590"/>
            </a:pPr>
            <a:r>
              <a:rPr lang="en-US" sz="3108"/>
              <a:t>Ask the group “what’s the main point”</a:t>
            </a:r>
            <a:endParaRPr/>
          </a:p>
          <a:p>
            <a:pPr marL="891540" lvl="1" indent="-342900">
              <a:lnSpc>
                <a:spcPct val="80000"/>
              </a:lnSpc>
              <a:spcBef>
                <a:spcPts val="622"/>
              </a:spcBef>
              <a:buClr>
                <a:srgbClr val="595959"/>
              </a:buClr>
              <a:buSzPts val="2590"/>
            </a:pPr>
            <a:r>
              <a:rPr lang="en-US" sz="3108"/>
              <a:t>Link the quote to the topic of the day, have them skim the patient booklet and go over concept and continue discussion</a:t>
            </a:r>
            <a:endParaRPr/>
          </a:p>
          <a:p>
            <a:pPr marL="891540" lvl="1" indent="-342900">
              <a:lnSpc>
                <a:spcPct val="80000"/>
              </a:lnSpc>
              <a:spcBef>
                <a:spcPts val="622"/>
              </a:spcBef>
              <a:buClr>
                <a:srgbClr val="595959"/>
              </a:buClr>
              <a:buSzPts val="2590"/>
            </a:pPr>
            <a:r>
              <a:rPr lang="en-US" sz="3108"/>
              <a:t>Opportunities for role play, to link to check in and to practice skills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8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 case -</a:t>
            </a:r>
          </a:p>
          <a:p>
            <a:r>
              <a:rPr lang="en-US" dirty="0" smtClean="0"/>
              <a:t>Understanding the patient</a:t>
            </a:r>
          </a:p>
          <a:p>
            <a:r>
              <a:rPr lang="en-US" dirty="0" smtClean="0"/>
              <a:t>Engagement</a:t>
            </a:r>
          </a:p>
          <a:p>
            <a:r>
              <a:rPr lang="en-US" dirty="0" smtClean="0"/>
              <a:t>CRA- Happiness Scale, Goals of Counselling, Function of Use</a:t>
            </a:r>
          </a:p>
          <a:p>
            <a:r>
              <a:rPr lang="en-US" dirty="0" smtClean="0"/>
              <a:t>Distress Tolerance Skills – teach TIPS</a:t>
            </a:r>
          </a:p>
          <a:p>
            <a:r>
              <a:rPr lang="en-US" dirty="0" smtClean="0"/>
              <a:t>Create Safety</a:t>
            </a:r>
          </a:p>
          <a:p>
            <a:r>
              <a:rPr lang="en-US" dirty="0" smtClean="0"/>
              <a:t>Contingency Management</a:t>
            </a:r>
          </a:p>
          <a:p>
            <a:r>
              <a:rPr lang="en-US" dirty="0" smtClean="0"/>
              <a:t>Involve Family Members</a:t>
            </a:r>
          </a:p>
          <a:p>
            <a:r>
              <a:rPr lang="en-US" dirty="0" smtClean="0"/>
              <a:t>Create a road map</a:t>
            </a:r>
          </a:p>
        </p:txBody>
      </p:sp>
    </p:spTree>
    <p:extLst>
      <p:ext uri="{BB962C8B-B14F-4D97-AF65-F5344CB8AC3E}">
        <p14:creationId xmlns:p14="http://schemas.microsoft.com/office/powerpoint/2010/main" val="41698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1158240" y="274639"/>
            <a:ext cx="9875520" cy="11426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/>
              <a:t>SEEKING SAFETY SESSION</a:t>
            </a:r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1158240" y="1600201"/>
            <a:ext cx="98755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 marL="411480" indent="-411480">
              <a:spcBef>
                <a:spcPts val="0"/>
              </a:spcBef>
              <a:buClr>
                <a:srgbClr val="595959"/>
              </a:buClr>
              <a:buSzPts val="3200"/>
              <a:buChar char="»"/>
            </a:pPr>
            <a:r>
              <a:rPr lang="en-US"/>
              <a:t>Grounding </a:t>
            </a:r>
            <a:endParaRPr/>
          </a:p>
          <a:p>
            <a:pPr marL="891540" lvl="1" indent="-342900">
              <a:spcBef>
                <a:spcPts val="672"/>
              </a:spcBef>
              <a:buClr>
                <a:srgbClr val="595959"/>
              </a:buClr>
              <a:buSzPts val="2800"/>
            </a:pPr>
            <a:r>
              <a:rPr lang="en-US"/>
              <a:t>Cover 3 methods mental, physical, soothing</a:t>
            </a:r>
            <a:endParaRPr/>
          </a:p>
          <a:p>
            <a:pPr marL="891540" lvl="1" indent="-342900">
              <a:spcBef>
                <a:spcPts val="672"/>
              </a:spcBef>
              <a:buClr>
                <a:srgbClr val="595959"/>
              </a:buClr>
              <a:buSzPts val="2800"/>
            </a:pPr>
            <a:r>
              <a:rPr lang="en-US"/>
              <a:t>spend 10 min doing an exercise and debriefing – all guiding questions are in the text</a:t>
            </a:r>
            <a:endParaRPr/>
          </a:p>
          <a:p>
            <a:pPr marL="891540" lvl="1" indent="-342900">
              <a:spcBef>
                <a:spcPts val="672"/>
              </a:spcBef>
              <a:buClr>
                <a:srgbClr val="595959"/>
              </a:buClr>
              <a:buSzPts val="2800"/>
            </a:pPr>
            <a:r>
              <a:rPr lang="en-US"/>
              <a:t>Trouble shoot the upcoming week and items to focus on</a:t>
            </a:r>
            <a:endParaRPr/>
          </a:p>
          <a:p>
            <a:pPr marL="891540" lvl="1" indent="-342900">
              <a:spcBef>
                <a:spcPts val="672"/>
              </a:spcBef>
              <a:buClr>
                <a:srgbClr val="595959"/>
              </a:buClr>
              <a:buSzPts val="2800"/>
            </a:pPr>
            <a:r>
              <a:rPr lang="en-US"/>
              <a:t>Works better as the focus is on the external world.  </a:t>
            </a:r>
            <a:endParaRPr/>
          </a:p>
          <a:p>
            <a:pPr marL="891540" lvl="1" indent="-129540">
              <a:spcBef>
                <a:spcPts val="672"/>
              </a:spcBef>
              <a:buClr>
                <a:srgbClr val="595959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 vert="horz" lIns="109728" tIns="54864" rIns="109728" bIns="54864" rtlCol="0" anchor="b">
            <a:noAutofit/>
          </a:bodyPr>
          <a:lstStyle/>
          <a:p>
            <a:r>
              <a:rPr lang="en-US" sz="3840" dirty="0"/>
              <a:t>CRAFT – The 3 Goals for CSO’s</a:t>
            </a:r>
            <a:endParaRPr lang="en-US" altLang="en-US" sz="384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360" dirty="0"/>
              <a:t>When a loved one is abusing substances and refusing to get help, CRAFT is designed to help families learn practical and effective ways to accomplish these three goals.</a:t>
            </a:r>
            <a:endParaRPr lang="en-US" sz="3360" dirty="0"/>
          </a:p>
          <a:p>
            <a:pPr marL="1645920" lvl="2" indent="-617220">
              <a:buFont typeface="+mj-lt"/>
              <a:buAutoNum type="arabicPeriod"/>
            </a:pPr>
            <a:r>
              <a:rPr lang="en-CA" dirty="0" smtClean="0"/>
              <a:t>Help </a:t>
            </a:r>
            <a:r>
              <a:rPr lang="en-CA" dirty="0"/>
              <a:t>their loved one reduce alcohol and drug use</a:t>
            </a:r>
            <a:endParaRPr lang="en-US" dirty="0"/>
          </a:p>
          <a:p>
            <a:pPr marL="1645920" lvl="2" indent="-617220">
              <a:buFont typeface="+mj-lt"/>
              <a:buAutoNum type="arabicPeriod"/>
            </a:pPr>
            <a:r>
              <a:rPr lang="en-CA" dirty="0" smtClean="0"/>
              <a:t>Move </a:t>
            </a:r>
            <a:r>
              <a:rPr lang="en-CA" dirty="0"/>
              <a:t>their loved one toward treatment</a:t>
            </a:r>
            <a:endParaRPr lang="en-US" dirty="0"/>
          </a:p>
          <a:p>
            <a:pPr marL="1645920" lvl="2" indent="-617220">
              <a:buFont typeface="+mj-lt"/>
              <a:buAutoNum type="arabicPeriod"/>
            </a:pPr>
            <a:r>
              <a:rPr lang="en-CA" dirty="0" smtClean="0"/>
              <a:t>Simultaneously </a:t>
            </a:r>
            <a:r>
              <a:rPr lang="en-CA" dirty="0"/>
              <a:t>improve their own lives instead of focusing on the loved ones addiction</a:t>
            </a:r>
            <a:r>
              <a:rPr lang="en-C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 vert="horz" lIns="109728" tIns="54864" rIns="109728" bIns="54864" rtlCol="0" anchor="b">
            <a:noAutofit/>
          </a:bodyPr>
          <a:lstStyle/>
          <a:p>
            <a:r>
              <a:rPr lang="en-US" sz="3840" dirty="0"/>
              <a:t>CRAFT – 10 Messages for CSO’s</a:t>
            </a:r>
            <a:endParaRPr lang="en-US" altLang="en-US" sz="384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890760" cy="4525963"/>
          </a:xfrm>
        </p:spPr>
        <p:txBody>
          <a:bodyPr>
            <a:noAutofit/>
          </a:bodyPr>
          <a:lstStyle/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Research </a:t>
            </a:r>
            <a:r>
              <a:rPr lang="en-US" sz="2160" dirty="0"/>
              <a:t>has shown that family members can successfully learn techniques to engage their substance abusing loved ones into treatment.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You </a:t>
            </a:r>
            <a:r>
              <a:rPr lang="en-US" sz="2160" dirty="0"/>
              <a:t>are NOT alone.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You </a:t>
            </a:r>
            <a:r>
              <a:rPr lang="en-US" sz="2160" dirty="0"/>
              <a:t>can catch more flies with honey than with vinegar.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You </a:t>
            </a:r>
            <a:r>
              <a:rPr lang="en-US" sz="2160" dirty="0"/>
              <a:t>have as many tries as you want.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You </a:t>
            </a:r>
            <a:r>
              <a:rPr lang="en-US" sz="2160" dirty="0"/>
              <a:t>can live a happier life whether your loved one (LO) becomes abstinent.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When </a:t>
            </a:r>
            <a:r>
              <a:rPr lang="en-US" sz="2160" dirty="0"/>
              <a:t>you help yourself you help your family</a:t>
            </a:r>
            <a:r>
              <a:rPr lang="en-US" sz="2160" dirty="0"/>
              <a:t>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Neither you nor your loved one is crazy. All people have problems and substance misuse is just that – a problem. Problems can be solved.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The world is not black and white. Most problems vary in degree and difficulty.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Scientific studies have shown that labels “addict” or “alcoholic” create a stigma and are a major barrier when people are seeking help for substance abuse.</a:t>
            </a:r>
          </a:p>
          <a:p>
            <a:pPr marL="624840">
              <a:spcBef>
                <a:spcPts val="0"/>
              </a:spcBef>
              <a:buFont typeface="+mj-lt"/>
              <a:buAutoNum type="arabicPeriod"/>
            </a:pPr>
            <a:r>
              <a:rPr lang="en-US" sz="2160" dirty="0"/>
              <a:t>You have NOTHING to lose and EVERYTHING to gain by getting involved in the CRA process</a:t>
            </a:r>
            <a:r>
              <a:rPr lang="en-US" sz="2160" dirty="0"/>
              <a:t>.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42049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 vert="horz" lIns="109728" tIns="54864" rIns="109728" bIns="54864" rtlCol="0" anchor="b">
            <a:noAutofit/>
          </a:bodyPr>
          <a:lstStyle/>
          <a:p>
            <a:r>
              <a:rPr lang="en-US" sz="3600" dirty="0"/>
              <a:t>CRAFT Communication -  7 Steps for CSO’s</a:t>
            </a:r>
            <a:endParaRPr lang="en-US" altLang="en-US" sz="360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89076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/>
              <a:t>Be </a:t>
            </a:r>
            <a:r>
              <a:rPr lang="en-US" sz="2400" b="1" dirty="0"/>
              <a:t>Brief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/>
              <a:t>Be </a:t>
            </a:r>
            <a:r>
              <a:rPr lang="en-US" sz="2400" b="1" dirty="0"/>
              <a:t>Positive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/>
              <a:t>Refer </a:t>
            </a:r>
            <a:r>
              <a:rPr lang="en-US" sz="2400" b="1" dirty="0"/>
              <a:t>to Specific </a:t>
            </a:r>
            <a:r>
              <a:rPr lang="en-US" sz="2400" b="1" dirty="0" err="1"/>
              <a:t>Behaviours</a:t>
            </a:r>
            <a:endParaRPr lang="en-US" sz="2400" b="1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/>
              <a:t>Label </a:t>
            </a:r>
            <a:r>
              <a:rPr lang="en-US" sz="2400" b="1" dirty="0"/>
              <a:t>your Feelings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/>
              <a:t>Offer </a:t>
            </a:r>
            <a:r>
              <a:rPr lang="en-US" sz="2400" b="1" dirty="0"/>
              <a:t>An Understanding Statement </a:t>
            </a:r>
            <a:r>
              <a:rPr lang="en-US" sz="2400" dirty="0"/>
              <a:t>- </a:t>
            </a:r>
            <a:r>
              <a:rPr lang="en-CA" sz="2400" dirty="0"/>
              <a:t>For example, "I appreciate that you have these concerns [or] I understand that you really want to talk right now, and that this feels urgent… [or] I would love to be there for you."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CA" sz="2400" b="1" dirty="0"/>
              <a:t>Accept </a:t>
            </a:r>
            <a:r>
              <a:rPr lang="en-CA" sz="2400" b="1" dirty="0"/>
              <a:t>Partial Responsibility </a:t>
            </a:r>
            <a:r>
              <a:rPr lang="en-CA" sz="2400" dirty="0"/>
              <a:t>- This step "is really designed to decrease defensiveness on the part of your loved one. … It's not about accepting responsibility for things you are not responsible for. … [Rather, it's to] direct you towards the piece that you can own for yourself. … [For example, ] what you can take responsibility for are the ways that you communicate," etc.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CA" sz="2400" b="1" dirty="0"/>
              <a:t>Offer </a:t>
            </a:r>
            <a:r>
              <a:rPr lang="en-CA" sz="2400" b="1" dirty="0"/>
              <a:t>to Help</a:t>
            </a:r>
            <a:r>
              <a:rPr lang="en-CA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10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BF2A-C319-4F29-873E-1ABED09E004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7" name="Picture 3" descr="C:\Users\lambaw\Desktop\IMG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-18288"/>
            <a:ext cx="5097780" cy="67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 vert="horz" lIns="109728" tIns="54864" rIns="109728" bIns="54864" rtlCol="0" anchor="b">
            <a:noAutofit/>
          </a:bodyPr>
          <a:lstStyle/>
          <a:p>
            <a:r>
              <a:rPr lang="en-US" altLang="en-US" sz="5760" dirty="0"/>
              <a:t>cm</a:t>
            </a:r>
            <a:endParaRPr lang="en-US" altLang="en-US" sz="576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cs typeface="MS PGothic" pitchFamily="34" charset="-128"/>
              </a:rPr>
              <a:t>The application of tangible positive </a:t>
            </a:r>
            <a:r>
              <a:rPr lang="en-US" altLang="en-US" b="1" dirty="0" err="1" smtClean="0">
                <a:cs typeface="MS PGothic" pitchFamily="34" charset="-128"/>
              </a:rPr>
              <a:t>reinforcers</a:t>
            </a:r>
            <a:r>
              <a:rPr lang="en-US" altLang="en-US" b="1" dirty="0" smtClean="0">
                <a:cs typeface="MS PGothic" pitchFamily="34" charset="-128"/>
              </a:rPr>
              <a:t>  to change </a:t>
            </a:r>
            <a:r>
              <a:rPr lang="en-US" altLang="en-US" b="1" dirty="0" err="1" smtClean="0">
                <a:cs typeface="MS PGothic" pitchFamily="34" charset="-128"/>
              </a:rPr>
              <a:t>behaviour</a:t>
            </a:r>
            <a:r>
              <a:rPr lang="en-US" altLang="en-US" b="1" dirty="0" smtClean="0">
                <a:cs typeface="MS PGothic" pitchFamily="34" charset="-128"/>
              </a:rPr>
              <a:t>, and specifically substance using </a:t>
            </a:r>
            <a:r>
              <a:rPr lang="en-US" altLang="en-US" b="1" dirty="0" err="1" smtClean="0">
                <a:cs typeface="MS PGothic" pitchFamily="34" charset="-128"/>
              </a:rPr>
              <a:t>behaviour</a:t>
            </a:r>
            <a:endParaRPr lang="en-US" altLang="en-US" dirty="0" smtClean="0"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1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key basic principles</a:t>
            </a:r>
          </a:p>
          <a:p>
            <a:pPr lvl="1"/>
            <a:r>
              <a:rPr lang="en-US" dirty="0" smtClean="0"/>
              <a:t>Frequently monitor the </a:t>
            </a:r>
            <a:r>
              <a:rPr lang="en-US" dirty="0" err="1" smtClean="0"/>
              <a:t>behaviour</a:t>
            </a:r>
            <a:r>
              <a:rPr lang="en-US" dirty="0" smtClean="0"/>
              <a:t> you are trying to change</a:t>
            </a:r>
          </a:p>
          <a:p>
            <a:pPr lvl="1"/>
            <a:r>
              <a:rPr lang="en-US" dirty="0" smtClean="0"/>
              <a:t>Provide tangible, immediate positive </a:t>
            </a:r>
            <a:r>
              <a:rPr lang="en-US" dirty="0" err="1" smtClean="0"/>
              <a:t>reinforcers</a:t>
            </a:r>
            <a:r>
              <a:rPr lang="en-US" dirty="0" smtClean="0"/>
              <a:t> each time that the </a:t>
            </a:r>
            <a:r>
              <a:rPr lang="en-US" dirty="0" err="1" smtClean="0"/>
              <a:t>behaviour</a:t>
            </a:r>
            <a:r>
              <a:rPr lang="en-US" dirty="0" smtClean="0"/>
              <a:t> occurs</a:t>
            </a:r>
          </a:p>
          <a:p>
            <a:pPr lvl="1"/>
            <a:r>
              <a:rPr lang="en-US" dirty="0" smtClean="0"/>
              <a:t>When the </a:t>
            </a:r>
            <a:r>
              <a:rPr lang="en-US" dirty="0" err="1" smtClean="0"/>
              <a:t>behaviour</a:t>
            </a:r>
            <a:r>
              <a:rPr lang="en-US" dirty="0" smtClean="0"/>
              <a:t> does not occur, withhold the positive </a:t>
            </a:r>
            <a:r>
              <a:rPr lang="en-US" dirty="0" err="1" smtClean="0"/>
              <a:t>reinforcers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BF2A-C319-4F29-873E-1ABED09E004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protocol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protocol</a:t>
            </a:r>
          </a:p>
          <a:p>
            <a:pPr lvl="1"/>
            <a:r>
              <a:rPr lang="en-US" dirty="0" smtClean="0"/>
              <a:t>Narrow down the </a:t>
            </a:r>
            <a:r>
              <a:rPr lang="en-US" dirty="0" err="1" smtClean="0"/>
              <a:t>behaviour</a:t>
            </a:r>
            <a:r>
              <a:rPr lang="en-US" dirty="0" smtClean="0"/>
              <a:t> to reinforce</a:t>
            </a:r>
          </a:p>
          <a:p>
            <a:pPr lvl="1"/>
            <a:r>
              <a:rPr lang="en-US" dirty="0" smtClean="0"/>
              <a:t>Choose a patient population</a:t>
            </a:r>
          </a:p>
          <a:p>
            <a:pPr lvl="1"/>
            <a:r>
              <a:rPr lang="en-US" dirty="0" smtClean="0"/>
              <a:t>Design and monitor reinforcement schedule</a:t>
            </a:r>
          </a:p>
          <a:p>
            <a:pPr lvl="1"/>
            <a:r>
              <a:rPr lang="en-US" dirty="0" smtClean="0"/>
              <a:t>Select re-</a:t>
            </a:r>
            <a:r>
              <a:rPr lang="en-US" dirty="0" err="1" smtClean="0"/>
              <a:t>inforcers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BF2A-C319-4F29-873E-1ABED09E004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 reinforcement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Priming</a:t>
            </a:r>
          </a:p>
          <a:p>
            <a:r>
              <a:rPr lang="en-US" dirty="0" smtClean="0"/>
              <a:t>Immediacy</a:t>
            </a:r>
          </a:p>
          <a:p>
            <a:r>
              <a:rPr lang="en-US" dirty="0" smtClean="0"/>
              <a:t>Escalating and reset features</a:t>
            </a:r>
          </a:p>
          <a:p>
            <a:r>
              <a:rPr lang="en-US" dirty="0" smtClean="0"/>
              <a:t>Magnitude</a:t>
            </a:r>
          </a:p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BF2A-C319-4F29-873E-1ABED09E004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ish</a:t>
            </a:r>
            <a:r>
              <a:rPr lang="en-US" dirty="0" smtClean="0"/>
              <a:t> year old male, single, NFA</a:t>
            </a:r>
          </a:p>
          <a:p>
            <a:r>
              <a:rPr lang="en-US" dirty="0" smtClean="0"/>
              <a:t>Past history of psychosis with stimulants, and difficulties </a:t>
            </a:r>
            <a:r>
              <a:rPr lang="en-US" dirty="0" err="1" smtClean="0"/>
              <a:t>withanger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Family history bipolar disorder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afamily</a:t>
            </a:r>
            <a:r>
              <a:rPr lang="en-US" dirty="0" smtClean="0"/>
              <a:t> history of </a:t>
            </a:r>
            <a:r>
              <a:rPr lang="en-US" dirty="0" err="1" smtClean="0"/>
              <a:t>psycohis</a:t>
            </a:r>
            <a:endParaRPr lang="en-US" dirty="0" smtClean="0"/>
          </a:p>
          <a:p>
            <a:r>
              <a:rPr lang="en-US" dirty="0" smtClean="0"/>
              <a:t>No longer using stimulants regularly</a:t>
            </a:r>
          </a:p>
          <a:p>
            <a:r>
              <a:rPr lang="en-US" dirty="0" smtClean="0"/>
              <a:t>No current psychosis</a:t>
            </a:r>
          </a:p>
          <a:p>
            <a:r>
              <a:rPr lang="en-US" dirty="0" smtClean="0"/>
              <a:t>Occasional fentanyl/opioid smoking</a:t>
            </a:r>
          </a:p>
          <a:p>
            <a:r>
              <a:rPr lang="en-US" dirty="0" smtClean="0"/>
              <a:t>ACES – adverse childhood experiences</a:t>
            </a:r>
          </a:p>
          <a:p>
            <a:r>
              <a:rPr lang="en-US" dirty="0" smtClean="0"/>
              <a:t>Tends to prefer to be on their own, careful, pays attention to detail</a:t>
            </a:r>
          </a:p>
          <a:p>
            <a:r>
              <a:rPr lang="en-US" dirty="0" smtClean="0"/>
              <a:t>Possible early trauma.</a:t>
            </a:r>
          </a:p>
          <a:p>
            <a:r>
              <a:rPr lang="en-US" dirty="0" smtClean="0"/>
              <a:t>Difficulty in groups/group presentation, mistrust of others. </a:t>
            </a:r>
          </a:p>
          <a:p>
            <a:r>
              <a:rPr lang="en-US" dirty="0" smtClean="0"/>
              <a:t>Help to reduce stimulants/opioids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Wednesday!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 Model</a:t>
            </a:r>
          </a:p>
          <a:p>
            <a:r>
              <a:rPr lang="en-US" dirty="0" smtClean="0"/>
              <a:t>Same as model of psychiatry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838200" y="2905125"/>
          <a:ext cx="462915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4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88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Disease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Biology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Eg</a:t>
                      </a:r>
                      <a:r>
                        <a:rPr lang="en-US" sz="900" dirty="0">
                          <a:effectLst/>
                        </a:rPr>
                        <a:t>. Bipolar, schizophrenia, delirium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Dimensions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Eg</a:t>
                      </a:r>
                      <a:r>
                        <a:rPr lang="en-US" sz="900" dirty="0">
                          <a:effectLst/>
                        </a:rPr>
                        <a:t>. IQ, Personality inventory (NEO)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8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Behaviours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Think – Antecedent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Behaviour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Consequence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Shaped by DRIVE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Consider functional analysis, behavior chain analysis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Eg</a:t>
                      </a:r>
                      <a:r>
                        <a:rPr lang="en-US" sz="900" dirty="0">
                          <a:effectLst/>
                        </a:rPr>
                        <a:t>. Substance use, </a:t>
                      </a:r>
                      <a:r>
                        <a:rPr lang="en-US" sz="900" dirty="0" err="1">
                          <a:effectLst/>
                        </a:rPr>
                        <a:t>behaivoural</a:t>
                      </a:r>
                      <a:r>
                        <a:rPr lang="en-US" sz="900" dirty="0">
                          <a:effectLst/>
                        </a:rPr>
                        <a:t> disorders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Life 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Life experiences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Eg</a:t>
                      </a:r>
                      <a:r>
                        <a:rPr lang="en-US" sz="900" dirty="0">
                          <a:effectLst/>
                        </a:rPr>
                        <a:t>. Grief, PTSD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83" y="4431409"/>
            <a:ext cx="2304834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perspectives of psychia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-174625"/>
            <a:ext cx="6844890" cy="42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SPIRIT of MI</a:t>
            </a:r>
          </a:p>
          <a:p>
            <a:r>
              <a:rPr lang="en-US" dirty="0" smtClean="0"/>
              <a:t>Contrasting Practice Exercise</a:t>
            </a:r>
          </a:p>
          <a:p>
            <a:pPr lvl="1"/>
            <a:r>
              <a:rPr lang="en-US" dirty="0" smtClean="0"/>
              <a:t>Give Advice</a:t>
            </a:r>
          </a:p>
          <a:p>
            <a:pPr lvl="1"/>
            <a:r>
              <a:rPr lang="en-US" dirty="0" smtClean="0"/>
              <a:t>Elicit </a:t>
            </a:r>
          </a:p>
          <a:p>
            <a:r>
              <a:rPr lang="en-US" dirty="0" smtClean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1461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</a:t>
            </a:r>
          </a:p>
          <a:p>
            <a:pPr lvl="1"/>
            <a:r>
              <a:rPr lang="en-US" dirty="0" smtClean="0"/>
              <a:t>Explore</a:t>
            </a:r>
          </a:p>
          <a:p>
            <a:pPr lvl="1"/>
            <a:r>
              <a:rPr lang="en-US" dirty="0" smtClean="0"/>
              <a:t>Affirmations</a:t>
            </a:r>
          </a:p>
          <a:p>
            <a:pPr lvl="1"/>
            <a:r>
              <a:rPr lang="en-US" dirty="0" smtClean="0"/>
              <a:t>Reflections</a:t>
            </a:r>
          </a:p>
          <a:p>
            <a:pPr lvl="1"/>
            <a:r>
              <a:rPr lang="en-US" dirty="0" err="1" smtClean="0"/>
              <a:t>summarys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94" y="0"/>
            <a:ext cx="5431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83EC8-C5AE-D986-E873-CFCF4029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books?</a:t>
            </a:r>
            <a:endParaRPr lang="en-CA" dirty="0"/>
          </a:p>
        </p:txBody>
      </p:sp>
      <p:pic>
        <p:nvPicPr>
          <p:cNvPr id="2050" name="Picture 2" descr="Image result for community reinforcement appraoch meyers">
            <a:extLst>
              <a:ext uri="{FF2B5EF4-FFF2-40B4-BE49-F238E27FC236}">
                <a16:creationId xmlns:a16="http://schemas.microsoft.com/office/drawing/2014/main" xmlns="" id="{8124C0A1-3F34-ED08-9123-3511B109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8" y="2588608"/>
            <a:ext cx="2839452" cy="42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mmunity reinforcement appraoch meyers">
            <a:extLst>
              <a:ext uri="{FF2B5EF4-FFF2-40B4-BE49-F238E27FC236}">
                <a16:creationId xmlns:a16="http://schemas.microsoft.com/office/drawing/2014/main" xmlns="" id="{EA3C83F8-F3E2-E554-7EE6-D764C559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52" y="2264522"/>
            <a:ext cx="3066146" cy="45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4487479-92DA-4813-0DF2-61BB07B5A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43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350" name="Google Shape;350;p41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51" name="Google Shape;351;p41" descr="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9982" y="0"/>
            <a:ext cx="4872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2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CRA</a:t>
            </a:r>
            <a:endParaRPr/>
          </a:p>
        </p:txBody>
      </p:sp>
      <p:sp>
        <p:nvSpPr>
          <p:cNvPr id="357" name="Google Shape;357;p4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/>
              <a:t>Goals of counselling</a:t>
            </a:r>
            <a:endParaRPr/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/>
              <a:t>Each item on happiness scale</a:t>
            </a:r>
            <a:endParaRPr/>
          </a:p>
          <a:p>
            <a:pPr lvl="2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/>
              <a:t>Goal, plan, timeline</a:t>
            </a:r>
            <a:endParaRPr/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/>
              <a:t>How to set goals</a:t>
            </a:r>
            <a:endParaRPr/>
          </a:p>
          <a:p>
            <a:pPr lvl="2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/>
              <a:t>Specific, Measurable, Attainable, Relevant, Timely</a:t>
            </a:r>
            <a:endParaRPr/>
          </a:p>
        </p:txBody>
      </p:sp>
      <p:pic>
        <p:nvPicPr>
          <p:cNvPr id="358" name="Google Shape;358;p42" descr="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4136232"/>
            <a:ext cx="3352800" cy="2502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8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966</Words>
  <Application>Microsoft Office PowerPoint</Application>
  <PresentationFormat>Widescreen</PresentationFormat>
  <Paragraphs>180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Putting it all together</vt:lpstr>
      <vt:lpstr>OUTLINE</vt:lpstr>
      <vt:lpstr>Case</vt:lpstr>
      <vt:lpstr>Model of Addiction</vt:lpstr>
      <vt:lpstr>MI</vt:lpstr>
      <vt:lpstr>Practice</vt:lpstr>
      <vt:lpstr>What books?</vt:lpstr>
      <vt:lpstr>PowerPoint Presentation</vt:lpstr>
      <vt:lpstr>CRA</vt:lpstr>
      <vt:lpstr>PowerPoint Presentation</vt:lpstr>
      <vt:lpstr>How did I learn DBT</vt:lpstr>
      <vt:lpstr>PowerPoint Presentation</vt:lpstr>
      <vt:lpstr>PowerPoint Presentation</vt:lpstr>
      <vt:lpstr>PowerPoint Presentation</vt:lpstr>
      <vt:lpstr>PowerPoint Presentation</vt:lpstr>
      <vt:lpstr>SEEKING SAFETY SESSION</vt:lpstr>
      <vt:lpstr>SEEKING SAFETY</vt:lpstr>
      <vt:lpstr>SEEKING SAFETY SESSION</vt:lpstr>
      <vt:lpstr>SEEKING SAFETY SESSION</vt:lpstr>
      <vt:lpstr>SEEKING SAFETY SESSION</vt:lpstr>
      <vt:lpstr>CRAFT – The 3 Goals for CSO’s</vt:lpstr>
      <vt:lpstr>CRAFT – 10 Messages for CSO’s</vt:lpstr>
      <vt:lpstr>CRAFT Communication -  7 Steps for CSO’s</vt:lpstr>
      <vt:lpstr>PowerPoint Presentation</vt:lpstr>
      <vt:lpstr>cm</vt:lpstr>
      <vt:lpstr>cm</vt:lpstr>
      <vt:lpstr>Cm protocol steps</vt:lpstr>
      <vt:lpstr>Design a reinforcement schedule</vt:lpstr>
      <vt:lpstr>Back to the case</vt:lpstr>
      <vt:lpstr>See you Wednesday!</vt:lpstr>
    </vt:vector>
  </TitlesOfParts>
  <Company>Sinai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</dc:title>
  <dc:creator>Lamba, Wiplove</dc:creator>
  <cp:lastModifiedBy>Lamba, Wiplove</cp:lastModifiedBy>
  <cp:revision>8</cp:revision>
  <dcterms:created xsi:type="dcterms:W3CDTF">2023-10-16T15:02:54Z</dcterms:created>
  <dcterms:modified xsi:type="dcterms:W3CDTF">2023-10-17T13:57:20Z</dcterms:modified>
</cp:coreProperties>
</file>