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tags/tag1.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256" r:id="rId2"/>
    <p:sldId id="257" r:id="rId3"/>
    <p:sldId id="258" r:id="rId4"/>
    <p:sldId id="285" r:id="rId5"/>
    <p:sldId id="286" r:id="rId6"/>
    <p:sldId id="259" r:id="rId7"/>
    <p:sldId id="260" r:id="rId8"/>
    <p:sldId id="261" r:id="rId9"/>
    <p:sldId id="262" r:id="rId10"/>
    <p:sldId id="263" r:id="rId11"/>
    <p:sldId id="264" r:id="rId12"/>
    <p:sldId id="287"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88" r:id="rId34"/>
    <p:sldId id="289" r:id="rId35"/>
    <p:sldId id="290" r:id="rId36"/>
    <p:sldId id="291" r:id="rId37"/>
    <p:sldId id="292" r:id="rId38"/>
    <p:sldId id="293" r:id="rId39"/>
    <p:sldId id="294"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6" d="100"/>
          <a:sy n="106" d="100"/>
        </p:scale>
        <p:origin x="114"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7D60EF9-2B4C-4B77-8390-DEF8A0B3A542}" type="doc">
      <dgm:prSet loTypeId="urn:microsoft.com/office/officeart/2005/8/layout/matrix3" loCatId="matrix" qsTypeId="urn:microsoft.com/office/officeart/2005/8/quickstyle/simple1" qsCatId="simple" csTypeId="urn:microsoft.com/office/officeart/2005/8/colors/accent1_2" csCatId="accent1" phldr="1"/>
      <dgm:spPr/>
      <dgm:t>
        <a:bodyPr/>
        <a:lstStyle/>
        <a:p>
          <a:endParaRPr lang="en-US"/>
        </a:p>
      </dgm:t>
    </dgm:pt>
    <dgm:pt modelId="{F204EADF-FF8E-489B-A427-137FAE4DCFAA}">
      <dgm:prSet phldrT="[Text]" custT="1"/>
      <dgm:spPr>
        <a:solidFill>
          <a:schemeClr val="bg1">
            <a:lumMod val="95000"/>
          </a:schemeClr>
        </a:solidFill>
        <a:ln>
          <a:solidFill>
            <a:schemeClr val="tx2"/>
          </a:solidFill>
        </a:ln>
      </dgm:spPr>
      <dgm:t>
        <a:bodyPr anchor="t"/>
        <a:lstStyle/>
        <a:p>
          <a:pPr algn="l"/>
          <a:r>
            <a:rPr lang="en-US" sz="1600" b="1" dirty="0">
              <a:solidFill>
                <a:schemeClr val="tx1">
                  <a:lumMod val="65000"/>
                  <a:lumOff val="35000"/>
                </a:schemeClr>
              </a:solidFill>
            </a:rPr>
            <a:t>Disease</a:t>
          </a:r>
        </a:p>
        <a:p>
          <a:pPr algn="l"/>
          <a:r>
            <a:rPr lang="en-US" sz="1200" dirty="0">
              <a:solidFill>
                <a:schemeClr val="tx2"/>
              </a:solidFill>
            </a:rPr>
            <a:t>What a patient </a:t>
          </a:r>
          <a:r>
            <a:rPr lang="en-US" sz="1200" b="1" dirty="0">
              <a:solidFill>
                <a:schemeClr val="tx2"/>
              </a:solidFill>
            </a:rPr>
            <a:t>HAS</a:t>
          </a:r>
        </a:p>
        <a:p>
          <a:pPr algn="l"/>
          <a:r>
            <a:rPr lang="en-US" sz="1050" i="1" dirty="0">
              <a:solidFill>
                <a:schemeClr val="tx2"/>
              </a:solidFill>
            </a:rPr>
            <a:t>e.g., bipolar, schizophrenia, delirium </a:t>
          </a:r>
        </a:p>
      </dgm:t>
    </dgm:pt>
    <dgm:pt modelId="{7B6A11C1-2E7B-4820-BD03-944EB9ED49EE}" type="parTrans" cxnId="{65F9EB9F-41DC-406E-928E-24073C077C76}">
      <dgm:prSet/>
      <dgm:spPr/>
      <dgm:t>
        <a:bodyPr/>
        <a:lstStyle/>
        <a:p>
          <a:endParaRPr lang="en-US"/>
        </a:p>
      </dgm:t>
    </dgm:pt>
    <dgm:pt modelId="{97382F9A-10ED-4B3A-92B3-18B20F57C7C4}" type="sibTrans" cxnId="{65F9EB9F-41DC-406E-928E-24073C077C76}">
      <dgm:prSet/>
      <dgm:spPr/>
      <dgm:t>
        <a:bodyPr/>
        <a:lstStyle/>
        <a:p>
          <a:endParaRPr lang="en-US"/>
        </a:p>
      </dgm:t>
    </dgm:pt>
    <dgm:pt modelId="{57FE82D0-0367-417A-8212-DD30F9B96E9C}">
      <dgm:prSet phldrT="[Text]" custT="1"/>
      <dgm:spPr>
        <a:solidFill>
          <a:schemeClr val="bg1">
            <a:lumMod val="95000"/>
          </a:schemeClr>
        </a:solidFill>
        <a:ln>
          <a:solidFill>
            <a:schemeClr val="tx2"/>
          </a:solidFill>
        </a:ln>
      </dgm:spPr>
      <dgm:t>
        <a:bodyPr anchor="t"/>
        <a:lstStyle/>
        <a:p>
          <a:pPr algn="l"/>
          <a:r>
            <a:rPr lang="en-US" sz="1600" b="1" dirty="0">
              <a:solidFill>
                <a:schemeClr val="tx1">
                  <a:lumMod val="65000"/>
                  <a:lumOff val="35000"/>
                </a:schemeClr>
              </a:solidFill>
            </a:rPr>
            <a:t>Dimensions</a:t>
          </a:r>
        </a:p>
        <a:p>
          <a:pPr algn="l"/>
          <a:r>
            <a:rPr lang="en-US" sz="1200" dirty="0">
              <a:solidFill>
                <a:schemeClr val="tx2"/>
              </a:solidFill>
            </a:rPr>
            <a:t>What a patient </a:t>
          </a:r>
          <a:r>
            <a:rPr lang="en-US" sz="1200" b="1" dirty="0">
              <a:solidFill>
                <a:schemeClr val="tx2"/>
              </a:solidFill>
            </a:rPr>
            <a:t>IS</a:t>
          </a:r>
        </a:p>
        <a:p>
          <a:pPr algn="l"/>
          <a:endParaRPr lang="en-US" sz="1050" i="1" dirty="0">
            <a:solidFill>
              <a:schemeClr val="tx2"/>
            </a:solidFill>
          </a:endParaRPr>
        </a:p>
        <a:p>
          <a:pPr algn="l"/>
          <a:r>
            <a:rPr lang="en-US" sz="1050" i="1" dirty="0">
              <a:solidFill>
                <a:schemeClr val="tx2"/>
              </a:solidFill>
            </a:rPr>
            <a:t>e.g., IQ, personality inventory (NEO)</a:t>
          </a:r>
        </a:p>
      </dgm:t>
    </dgm:pt>
    <dgm:pt modelId="{BA4BE304-1382-4AA2-AFEB-6C2DBC12CF58}" type="parTrans" cxnId="{A58F39F6-3088-4386-BC7F-D445339FD20B}">
      <dgm:prSet/>
      <dgm:spPr/>
      <dgm:t>
        <a:bodyPr/>
        <a:lstStyle/>
        <a:p>
          <a:endParaRPr lang="en-US"/>
        </a:p>
      </dgm:t>
    </dgm:pt>
    <dgm:pt modelId="{14C039B0-E25C-4BC2-B88C-57E8D331DBED}" type="sibTrans" cxnId="{A58F39F6-3088-4386-BC7F-D445339FD20B}">
      <dgm:prSet/>
      <dgm:spPr/>
      <dgm:t>
        <a:bodyPr/>
        <a:lstStyle/>
        <a:p>
          <a:endParaRPr lang="en-US"/>
        </a:p>
      </dgm:t>
    </dgm:pt>
    <dgm:pt modelId="{44AC6900-B757-455B-9BA3-4003CB24F1C2}">
      <dgm:prSet phldrT="[Text]" custT="1"/>
      <dgm:spPr>
        <a:solidFill>
          <a:schemeClr val="bg1">
            <a:lumMod val="95000"/>
          </a:schemeClr>
        </a:solidFill>
        <a:ln>
          <a:solidFill>
            <a:schemeClr val="tx2"/>
          </a:solidFill>
        </a:ln>
      </dgm:spPr>
      <dgm:t>
        <a:bodyPr anchor="t"/>
        <a:lstStyle/>
        <a:p>
          <a:pPr algn="l"/>
          <a:r>
            <a:rPr lang="en-US" sz="1600" b="1" dirty="0" err="1">
              <a:solidFill>
                <a:schemeClr val="tx1">
                  <a:lumMod val="65000"/>
                  <a:lumOff val="35000"/>
                </a:schemeClr>
              </a:solidFill>
            </a:rPr>
            <a:t>Behaviours</a:t>
          </a:r>
          <a:endParaRPr lang="en-US" sz="1600" b="1" dirty="0">
            <a:solidFill>
              <a:schemeClr val="tx1">
                <a:lumMod val="65000"/>
                <a:lumOff val="35000"/>
              </a:schemeClr>
            </a:solidFill>
          </a:endParaRPr>
        </a:p>
        <a:p>
          <a:pPr algn="l"/>
          <a:r>
            <a:rPr lang="en-US" sz="1200" dirty="0">
              <a:solidFill>
                <a:schemeClr val="tx2"/>
              </a:solidFill>
            </a:rPr>
            <a:t>What a patient </a:t>
          </a:r>
          <a:r>
            <a:rPr lang="en-US" sz="1200" b="1" dirty="0">
              <a:solidFill>
                <a:schemeClr val="tx2"/>
              </a:solidFill>
            </a:rPr>
            <a:t>DOES</a:t>
          </a:r>
        </a:p>
        <a:p>
          <a:pPr algn="l"/>
          <a:endParaRPr lang="en-US" sz="1050" i="1" dirty="0">
            <a:solidFill>
              <a:schemeClr val="tx2"/>
            </a:solidFill>
            <a:effectLst/>
          </a:endParaRPr>
        </a:p>
        <a:p>
          <a:pPr algn="l"/>
          <a:r>
            <a:rPr lang="en-US" sz="1050" i="1" dirty="0">
              <a:solidFill>
                <a:schemeClr val="tx2"/>
              </a:solidFill>
              <a:effectLst/>
            </a:rPr>
            <a:t>e.g., Substance use, </a:t>
          </a:r>
          <a:r>
            <a:rPr lang="en-US" sz="1050" i="1" dirty="0" err="1">
              <a:solidFill>
                <a:schemeClr val="tx2"/>
              </a:solidFill>
              <a:effectLst/>
            </a:rPr>
            <a:t>behaivoural</a:t>
          </a:r>
          <a:r>
            <a:rPr lang="en-US" sz="1050" i="1" dirty="0">
              <a:solidFill>
                <a:schemeClr val="tx2"/>
              </a:solidFill>
              <a:effectLst/>
            </a:rPr>
            <a:t> disorders</a:t>
          </a:r>
          <a:endParaRPr lang="en-US" sz="1050" i="1" dirty="0">
            <a:solidFill>
              <a:schemeClr val="tx2"/>
            </a:solidFill>
          </a:endParaRPr>
        </a:p>
      </dgm:t>
    </dgm:pt>
    <dgm:pt modelId="{96477C66-06E3-4327-84EF-9272C263F36C}" type="parTrans" cxnId="{59690D02-1A45-4CEB-B604-C8B78C6FC868}">
      <dgm:prSet/>
      <dgm:spPr/>
      <dgm:t>
        <a:bodyPr/>
        <a:lstStyle/>
        <a:p>
          <a:endParaRPr lang="en-US"/>
        </a:p>
      </dgm:t>
    </dgm:pt>
    <dgm:pt modelId="{1DB9A3C9-B786-4547-A15D-B7B0DD65F793}" type="sibTrans" cxnId="{59690D02-1A45-4CEB-B604-C8B78C6FC868}">
      <dgm:prSet/>
      <dgm:spPr/>
      <dgm:t>
        <a:bodyPr/>
        <a:lstStyle/>
        <a:p>
          <a:endParaRPr lang="en-US"/>
        </a:p>
      </dgm:t>
    </dgm:pt>
    <dgm:pt modelId="{83FE4F0F-69AB-4E2B-9FDC-B3DE31386947}">
      <dgm:prSet phldrT="[Text]" custT="1"/>
      <dgm:spPr>
        <a:solidFill>
          <a:schemeClr val="bg1">
            <a:lumMod val="95000"/>
          </a:schemeClr>
        </a:solidFill>
        <a:ln>
          <a:solidFill>
            <a:schemeClr val="tx2"/>
          </a:solidFill>
        </a:ln>
      </dgm:spPr>
      <dgm:t>
        <a:bodyPr anchor="t"/>
        <a:lstStyle/>
        <a:p>
          <a:pPr algn="l"/>
          <a:r>
            <a:rPr lang="en-US" sz="1600" b="1" dirty="0">
              <a:solidFill>
                <a:schemeClr val="tx1">
                  <a:lumMod val="65000"/>
                  <a:lumOff val="35000"/>
                </a:schemeClr>
              </a:solidFill>
            </a:rPr>
            <a:t>Stories</a:t>
          </a:r>
        </a:p>
        <a:p>
          <a:pPr algn="l"/>
          <a:r>
            <a:rPr lang="en-US" sz="1200" dirty="0">
              <a:solidFill>
                <a:schemeClr val="tx2"/>
              </a:solidFill>
            </a:rPr>
            <a:t>What a patient </a:t>
          </a:r>
          <a:r>
            <a:rPr lang="en-US" sz="1200" b="1" dirty="0">
              <a:solidFill>
                <a:schemeClr val="tx2"/>
              </a:solidFill>
            </a:rPr>
            <a:t>ENCOUNTERED</a:t>
          </a:r>
        </a:p>
        <a:p>
          <a:pPr algn="l"/>
          <a:endParaRPr lang="en-US" sz="1050" i="1" dirty="0">
            <a:solidFill>
              <a:schemeClr val="tx2"/>
            </a:solidFill>
          </a:endParaRPr>
        </a:p>
        <a:p>
          <a:pPr algn="l"/>
          <a:r>
            <a:rPr lang="en-US" sz="1050" i="1" dirty="0">
              <a:solidFill>
                <a:schemeClr val="tx2"/>
              </a:solidFill>
            </a:rPr>
            <a:t>e.g., grief, PTSD</a:t>
          </a:r>
        </a:p>
      </dgm:t>
    </dgm:pt>
    <dgm:pt modelId="{20C5FE5D-BC35-4565-9E0F-93CCA5DF8713}" type="parTrans" cxnId="{62E376E2-DC9B-478C-B209-81CF1C246808}">
      <dgm:prSet/>
      <dgm:spPr/>
      <dgm:t>
        <a:bodyPr/>
        <a:lstStyle/>
        <a:p>
          <a:endParaRPr lang="en-US"/>
        </a:p>
      </dgm:t>
    </dgm:pt>
    <dgm:pt modelId="{67AC930A-B3D7-4E20-B8CA-E8BFD305BFF1}" type="sibTrans" cxnId="{62E376E2-DC9B-478C-B209-81CF1C246808}">
      <dgm:prSet/>
      <dgm:spPr/>
      <dgm:t>
        <a:bodyPr/>
        <a:lstStyle/>
        <a:p>
          <a:endParaRPr lang="en-US"/>
        </a:p>
      </dgm:t>
    </dgm:pt>
    <dgm:pt modelId="{0C3015AA-7C4D-4A07-AFB1-28D6F1AA197C}" type="pres">
      <dgm:prSet presAssocID="{17D60EF9-2B4C-4B77-8390-DEF8A0B3A542}" presName="matrix" presStyleCnt="0">
        <dgm:presLayoutVars>
          <dgm:chMax val="1"/>
          <dgm:dir/>
          <dgm:resizeHandles val="exact"/>
        </dgm:presLayoutVars>
      </dgm:prSet>
      <dgm:spPr/>
      <dgm:t>
        <a:bodyPr/>
        <a:lstStyle/>
        <a:p>
          <a:endParaRPr lang="en-US"/>
        </a:p>
      </dgm:t>
    </dgm:pt>
    <dgm:pt modelId="{8BEDC73C-AFB0-4DC5-BB54-5AA76EF8CD30}" type="pres">
      <dgm:prSet presAssocID="{17D60EF9-2B4C-4B77-8390-DEF8A0B3A542}" presName="diamond" presStyleLbl="bgShp" presStyleIdx="0" presStyleCnt="1"/>
      <dgm:spPr>
        <a:solidFill>
          <a:schemeClr val="bg1">
            <a:lumMod val="85000"/>
          </a:schemeClr>
        </a:solidFill>
      </dgm:spPr>
    </dgm:pt>
    <dgm:pt modelId="{3FD86641-C603-4209-8194-80BF6E8E8864}" type="pres">
      <dgm:prSet presAssocID="{17D60EF9-2B4C-4B77-8390-DEF8A0B3A542}" presName="quad1" presStyleLbl="node1" presStyleIdx="0" presStyleCnt="4">
        <dgm:presLayoutVars>
          <dgm:chMax val="0"/>
          <dgm:chPref val="0"/>
          <dgm:bulletEnabled val="1"/>
        </dgm:presLayoutVars>
      </dgm:prSet>
      <dgm:spPr/>
      <dgm:t>
        <a:bodyPr/>
        <a:lstStyle/>
        <a:p>
          <a:endParaRPr lang="en-US"/>
        </a:p>
      </dgm:t>
    </dgm:pt>
    <dgm:pt modelId="{628A5316-030B-4CBC-A400-388F103A7CA7}" type="pres">
      <dgm:prSet presAssocID="{17D60EF9-2B4C-4B77-8390-DEF8A0B3A542}" presName="quad2" presStyleLbl="node1" presStyleIdx="1" presStyleCnt="4">
        <dgm:presLayoutVars>
          <dgm:chMax val="0"/>
          <dgm:chPref val="0"/>
          <dgm:bulletEnabled val="1"/>
        </dgm:presLayoutVars>
      </dgm:prSet>
      <dgm:spPr/>
      <dgm:t>
        <a:bodyPr/>
        <a:lstStyle/>
        <a:p>
          <a:endParaRPr lang="en-US"/>
        </a:p>
      </dgm:t>
    </dgm:pt>
    <dgm:pt modelId="{398E2441-BD09-470F-8619-B14FD48C69FD}" type="pres">
      <dgm:prSet presAssocID="{17D60EF9-2B4C-4B77-8390-DEF8A0B3A542}" presName="quad3" presStyleLbl="node1" presStyleIdx="2" presStyleCnt="4">
        <dgm:presLayoutVars>
          <dgm:chMax val="0"/>
          <dgm:chPref val="0"/>
          <dgm:bulletEnabled val="1"/>
        </dgm:presLayoutVars>
      </dgm:prSet>
      <dgm:spPr/>
      <dgm:t>
        <a:bodyPr/>
        <a:lstStyle/>
        <a:p>
          <a:endParaRPr lang="en-US"/>
        </a:p>
      </dgm:t>
    </dgm:pt>
    <dgm:pt modelId="{BCD70D68-E798-4454-9092-6A2E69946008}" type="pres">
      <dgm:prSet presAssocID="{17D60EF9-2B4C-4B77-8390-DEF8A0B3A542}" presName="quad4" presStyleLbl="node1" presStyleIdx="3" presStyleCnt="4">
        <dgm:presLayoutVars>
          <dgm:chMax val="0"/>
          <dgm:chPref val="0"/>
          <dgm:bulletEnabled val="1"/>
        </dgm:presLayoutVars>
      </dgm:prSet>
      <dgm:spPr/>
      <dgm:t>
        <a:bodyPr/>
        <a:lstStyle/>
        <a:p>
          <a:endParaRPr lang="en-US"/>
        </a:p>
      </dgm:t>
    </dgm:pt>
  </dgm:ptLst>
  <dgm:cxnLst>
    <dgm:cxn modelId="{52022711-C3D0-4637-8EFA-E4693DC0948B}" type="presOf" srcId="{83FE4F0F-69AB-4E2B-9FDC-B3DE31386947}" destId="{BCD70D68-E798-4454-9092-6A2E69946008}" srcOrd="0" destOrd="0" presId="urn:microsoft.com/office/officeart/2005/8/layout/matrix3"/>
    <dgm:cxn modelId="{2580AFF7-AAD5-4A6B-A740-F8F919BAB4DB}" type="presOf" srcId="{F204EADF-FF8E-489B-A427-137FAE4DCFAA}" destId="{3FD86641-C603-4209-8194-80BF6E8E8864}" srcOrd="0" destOrd="0" presId="urn:microsoft.com/office/officeart/2005/8/layout/matrix3"/>
    <dgm:cxn modelId="{65F9EB9F-41DC-406E-928E-24073C077C76}" srcId="{17D60EF9-2B4C-4B77-8390-DEF8A0B3A542}" destId="{F204EADF-FF8E-489B-A427-137FAE4DCFAA}" srcOrd="0" destOrd="0" parTransId="{7B6A11C1-2E7B-4820-BD03-944EB9ED49EE}" sibTransId="{97382F9A-10ED-4B3A-92B3-18B20F57C7C4}"/>
    <dgm:cxn modelId="{4294C55C-B734-4199-835D-7BDF43A5D482}" type="presOf" srcId="{57FE82D0-0367-417A-8212-DD30F9B96E9C}" destId="{628A5316-030B-4CBC-A400-388F103A7CA7}" srcOrd="0" destOrd="0" presId="urn:microsoft.com/office/officeart/2005/8/layout/matrix3"/>
    <dgm:cxn modelId="{C82D1629-B7E4-4DD5-A426-C3B001C291DC}" type="presOf" srcId="{17D60EF9-2B4C-4B77-8390-DEF8A0B3A542}" destId="{0C3015AA-7C4D-4A07-AFB1-28D6F1AA197C}" srcOrd="0" destOrd="0" presId="urn:microsoft.com/office/officeart/2005/8/layout/matrix3"/>
    <dgm:cxn modelId="{A58F39F6-3088-4386-BC7F-D445339FD20B}" srcId="{17D60EF9-2B4C-4B77-8390-DEF8A0B3A542}" destId="{57FE82D0-0367-417A-8212-DD30F9B96E9C}" srcOrd="1" destOrd="0" parTransId="{BA4BE304-1382-4AA2-AFEB-6C2DBC12CF58}" sibTransId="{14C039B0-E25C-4BC2-B88C-57E8D331DBED}"/>
    <dgm:cxn modelId="{62E376E2-DC9B-478C-B209-81CF1C246808}" srcId="{17D60EF9-2B4C-4B77-8390-DEF8A0B3A542}" destId="{83FE4F0F-69AB-4E2B-9FDC-B3DE31386947}" srcOrd="3" destOrd="0" parTransId="{20C5FE5D-BC35-4565-9E0F-93CCA5DF8713}" sibTransId="{67AC930A-B3D7-4E20-B8CA-E8BFD305BFF1}"/>
    <dgm:cxn modelId="{59690D02-1A45-4CEB-B604-C8B78C6FC868}" srcId="{17D60EF9-2B4C-4B77-8390-DEF8A0B3A542}" destId="{44AC6900-B757-455B-9BA3-4003CB24F1C2}" srcOrd="2" destOrd="0" parTransId="{96477C66-06E3-4327-84EF-9272C263F36C}" sibTransId="{1DB9A3C9-B786-4547-A15D-B7B0DD65F793}"/>
    <dgm:cxn modelId="{351E63F6-5BC1-402D-98C2-4C4EBF124B56}" type="presOf" srcId="{44AC6900-B757-455B-9BA3-4003CB24F1C2}" destId="{398E2441-BD09-470F-8619-B14FD48C69FD}" srcOrd="0" destOrd="0" presId="urn:microsoft.com/office/officeart/2005/8/layout/matrix3"/>
    <dgm:cxn modelId="{732923C7-2F56-4067-991B-B30DE8667831}" type="presParOf" srcId="{0C3015AA-7C4D-4A07-AFB1-28D6F1AA197C}" destId="{8BEDC73C-AFB0-4DC5-BB54-5AA76EF8CD30}" srcOrd="0" destOrd="0" presId="urn:microsoft.com/office/officeart/2005/8/layout/matrix3"/>
    <dgm:cxn modelId="{8AD77D42-2312-4935-A6B9-61C79FFFAB0E}" type="presParOf" srcId="{0C3015AA-7C4D-4A07-AFB1-28D6F1AA197C}" destId="{3FD86641-C603-4209-8194-80BF6E8E8864}" srcOrd="1" destOrd="0" presId="urn:microsoft.com/office/officeart/2005/8/layout/matrix3"/>
    <dgm:cxn modelId="{FFC29CBF-BA2E-4056-8A57-1DE825843A6B}" type="presParOf" srcId="{0C3015AA-7C4D-4A07-AFB1-28D6F1AA197C}" destId="{628A5316-030B-4CBC-A400-388F103A7CA7}" srcOrd="2" destOrd="0" presId="urn:microsoft.com/office/officeart/2005/8/layout/matrix3"/>
    <dgm:cxn modelId="{8A3A9196-318E-4941-9CB1-CDBC341A675C}" type="presParOf" srcId="{0C3015AA-7C4D-4A07-AFB1-28D6F1AA197C}" destId="{398E2441-BD09-470F-8619-B14FD48C69FD}" srcOrd="3" destOrd="0" presId="urn:microsoft.com/office/officeart/2005/8/layout/matrix3"/>
    <dgm:cxn modelId="{70FA8DD1-5CF9-4EF6-81E3-6683D99E62A6}" type="presParOf" srcId="{0C3015AA-7C4D-4A07-AFB1-28D6F1AA197C}" destId="{BCD70D68-E798-4454-9092-6A2E69946008}" srcOrd="4" destOrd="0" presId="urn:microsoft.com/office/officeart/2005/8/layout/matrix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5F72AC-6F3C-427C-8821-284B074AADD5}"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endParaRPr lang="en-US"/>
        </a:p>
      </dgm:t>
    </dgm:pt>
    <dgm:pt modelId="{C0CEC05E-4F07-4459-8856-021E7F3C277F}">
      <dgm:prSet phldrT="[Text]"/>
      <dgm:spPr/>
      <dgm:t>
        <a:bodyPr/>
        <a:lstStyle/>
        <a:p>
          <a:r>
            <a:rPr lang="en-US" dirty="0"/>
            <a:t>Engagement</a:t>
          </a:r>
        </a:p>
      </dgm:t>
    </dgm:pt>
    <dgm:pt modelId="{8770545A-1C26-4190-995B-725A2A44585C}" type="parTrans" cxnId="{32A7278C-577C-4FFB-B4F2-3A1B8934DF36}">
      <dgm:prSet/>
      <dgm:spPr/>
      <dgm:t>
        <a:bodyPr/>
        <a:lstStyle/>
        <a:p>
          <a:endParaRPr lang="en-US"/>
        </a:p>
      </dgm:t>
    </dgm:pt>
    <dgm:pt modelId="{82065894-0B77-4A65-86F5-33EEE187E54E}" type="sibTrans" cxnId="{32A7278C-577C-4FFB-B4F2-3A1B8934DF36}">
      <dgm:prSet/>
      <dgm:spPr/>
      <dgm:t>
        <a:bodyPr/>
        <a:lstStyle/>
        <a:p>
          <a:endParaRPr lang="en-US"/>
        </a:p>
      </dgm:t>
    </dgm:pt>
    <dgm:pt modelId="{1C4C012C-6FFC-4AD2-BE0F-B1F853313208}">
      <dgm:prSet phldrT="[Text]"/>
      <dgm:spPr/>
      <dgm:t>
        <a:bodyPr/>
        <a:lstStyle/>
        <a:p>
          <a:r>
            <a:rPr lang="en-US" dirty="0"/>
            <a:t>Acute Intervention</a:t>
          </a:r>
        </a:p>
      </dgm:t>
    </dgm:pt>
    <dgm:pt modelId="{E8FC9916-0856-462A-9B1F-1077AB16C4A8}" type="parTrans" cxnId="{0BD4D210-0605-43FF-B2A5-D0481F6541ED}">
      <dgm:prSet/>
      <dgm:spPr/>
      <dgm:t>
        <a:bodyPr/>
        <a:lstStyle/>
        <a:p>
          <a:endParaRPr lang="en-US"/>
        </a:p>
      </dgm:t>
    </dgm:pt>
    <dgm:pt modelId="{6743E4E6-17A2-43F3-A06F-AA4B22E055C8}" type="sibTrans" cxnId="{0BD4D210-0605-43FF-B2A5-D0481F6541ED}">
      <dgm:prSet/>
      <dgm:spPr/>
      <dgm:t>
        <a:bodyPr/>
        <a:lstStyle/>
        <a:p>
          <a:endParaRPr lang="en-US"/>
        </a:p>
      </dgm:t>
    </dgm:pt>
    <dgm:pt modelId="{64A77A1A-B892-499A-ABEF-37555890AA78}">
      <dgm:prSet phldrT="[Text]"/>
      <dgm:spPr/>
      <dgm:t>
        <a:bodyPr/>
        <a:lstStyle/>
        <a:p>
          <a:r>
            <a:rPr lang="en-US" dirty="0"/>
            <a:t>Think </a:t>
          </a:r>
          <a:r>
            <a:rPr lang="en-US" dirty="0" err="1"/>
            <a:t>Behaviourally</a:t>
          </a:r>
          <a:endParaRPr lang="en-US" dirty="0"/>
        </a:p>
      </dgm:t>
    </dgm:pt>
    <dgm:pt modelId="{3FC8DB2A-EF69-418D-9F10-53535EA03E20}" type="parTrans" cxnId="{54316635-0A5B-4C0B-813D-DAA7D634DBA0}">
      <dgm:prSet/>
      <dgm:spPr/>
      <dgm:t>
        <a:bodyPr/>
        <a:lstStyle/>
        <a:p>
          <a:endParaRPr lang="en-US"/>
        </a:p>
      </dgm:t>
    </dgm:pt>
    <dgm:pt modelId="{71746F67-4173-4D25-BB95-C134C406C614}" type="sibTrans" cxnId="{54316635-0A5B-4C0B-813D-DAA7D634DBA0}">
      <dgm:prSet/>
      <dgm:spPr/>
      <dgm:t>
        <a:bodyPr/>
        <a:lstStyle/>
        <a:p>
          <a:endParaRPr lang="en-US"/>
        </a:p>
      </dgm:t>
    </dgm:pt>
    <dgm:pt modelId="{DC8BFC15-A01E-4F63-95EC-E630AE47368E}">
      <dgm:prSet phldrT="[Text]"/>
      <dgm:spPr/>
      <dgm:t>
        <a:bodyPr/>
        <a:lstStyle/>
        <a:p>
          <a:r>
            <a:rPr lang="en-US" dirty="0"/>
            <a:t>Function of use</a:t>
          </a:r>
        </a:p>
      </dgm:t>
    </dgm:pt>
    <dgm:pt modelId="{29E62C34-D7CE-4714-B571-C9C9B896F545}" type="parTrans" cxnId="{CD5C055E-650F-4097-9950-2CF2B85FCD30}">
      <dgm:prSet/>
      <dgm:spPr/>
      <dgm:t>
        <a:bodyPr/>
        <a:lstStyle/>
        <a:p>
          <a:endParaRPr lang="en-US"/>
        </a:p>
      </dgm:t>
    </dgm:pt>
    <dgm:pt modelId="{32E3B407-5586-41E1-877E-CA4E68E77334}" type="sibTrans" cxnId="{CD5C055E-650F-4097-9950-2CF2B85FCD30}">
      <dgm:prSet/>
      <dgm:spPr/>
      <dgm:t>
        <a:bodyPr/>
        <a:lstStyle/>
        <a:p>
          <a:endParaRPr lang="en-US"/>
        </a:p>
      </dgm:t>
    </dgm:pt>
    <dgm:pt modelId="{6C43FAEE-C07C-42F1-BA54-548E59395F4A}">
      <dgm:prSet phldrT="[Text]"/>
      <dgm:spPr/>
      <dgm:t>
        <a:bodyPr/>
        <a:lstStyle/>
        <a:p>
          <a:r>
            <a:rPr lang="en-US" dirty="0"/>
            <a:t>Skills/Strategies</a:t>
          </a:r>
        </a:p>
      </dgm:t>
    </dgm:pt>
    <dgm:pt modelId="{1F7F2AF9-097F-4B1D-B361-CB60CBB4BBEE}" type="parTrans" cxnId="{47B0E047-40B8-4584-8F13-183D17089B52}">
      <dgm:prSet/>
      <dgm:spPr/>
      <dgm:t>
        <a:bodyPr/>
        <a:lstStyle/>
        <a:p>
          <a:endParaRPr lang="en-US"/>
        </a:p>
      </dgm:t>
    </dgm:pt>
    <dgm:pt modelId="{800E87C1-1762-4D1A-B10A-A495B801DAAB}" type="sibTrans" cxnId="{47B0E047-40B8-4584-8F13-183D17089B52}">
      <dgm:prSet/>
      <dgm:spPr/>
      <dgm:t>
        <a:bodyPr/>
        <a:lstStyle/>
        <a:p>
          <a:endParaRPr lang="en-US"/>
        </a:p>
      </dgm:t>
    </dgm:pt>
    <dgm:pt modelId="{F5007E4E-2A0E-4A18-9401-E2791D23529D}">
      <dgm:prSet phldrT="[Text]"/>
      <dgm:spPr/>
      <dgm:t>
        <a:bodyPr/>
        <a:lstStyle/>
        <a:p>
          <a:r>
            <a:rPr lang="en-US" dirty="0"/>
            <a:t>Plan for comorbidities (med/psych/case management)</a:t>
          </a:r>
        </a:p>
      </dgm:t>
    </dgm:pt>
    <dgm:pt modelId="{8A341F86-1D4F-47B8-8028-76057CD7C3F1}" type="parTrans" cxnId="{B2AE0B10-70E3-490D-BCDE-71EC1B35E230}">
      <dgm:prSet/>
      <dgm:spPr/>
      <dgm:t>
        <a:bodyPr/>
        <a:lstStyle/>
        <a:p>
          <a:endParaRPr lang="en-US"/>
        </a:p>
      </dgm:t>
    </dgm:pt>
    <dgm:pt modelId="{612FC4F5-E94F-4E95-A59F-CA0683BF84A1}" type="sibTrans" cxnId="{B2AE0B10-70E3-490D-BCDE-71EC1B35E230}">
      <dgm:prSet/>
      <dgm:spPr/>
      <dgm:t>
        <a:bodyPr/>
        <a:lstStyle/>
        <a:p>
          <a:endParaRPr lang="en-US"/>
        </a:p>
      </dgm:t>
    </dgm:pt>
    <dgm:pt modelId="{20E4007E-86E3-482A-8AB1-ED22061DCEA2}">
      <dgm:prSet phldrT="[Text]"/>
      <dgm:spPr/>
      <dgm:t>
        <a:bodyPr/>
        <a:lstStyle/>
        <a:p>
          <a:r>
            <a:rPr lang="en-US" dirty="0"/>
            <a:t>Alcohol/Opiates</a:t>
          </a:r>
        </a:p>
      </dgm:t>
    </dgm:pt>
    <dgm:pt modelId="{6D196E8F-CB68-4241-87DF-749A466F9D65}" type="parTrans" cxnId="{E8E0759D-5F12-4176-B9E1-950E6B724DFC}">
      <dgm:prSet/>
      <dgm:spPr/>
      <dgm:t>
        <a:bodyPr/>
        <a:lstStyle/>
        <a:p>
          <a:endParaRPr lang="en-US"/>
        </a:p>
      </dgm:t>
    </dgm:pt>
    <dgm:pt modelId="{CCD73708-4002-4725-A1F4-44394C554603}" type="sibTrans" cxnId="{E8E0759D-5F12-4176-B9E1-950E6B724DFC}">
      <dgm:prSet/>
      <dgm:spPr/>
      <dgm:t>
        <a:bodyPr/>
        <a:lstStyle/>
        <a:p>
          <a:endParaRPr lang="en-US"/>
        </a:p>
      </dgm:t>
    </dgm:pt>
    <dgm:pt modelId="{6C055AC1-42FB-489A-BE19-3A123A8E73CD}">
      <dgm:prSet phldrT="[Text]"/>
      <dgm:spPr/>
      <dgm:t>
        <a:bodyPr/>
        <a:lstStyle/>
        <a:p>
          <a:r>
            <a:rPr lang="en-US" dirty="0"/>
            <a:t>What they need? (Case Management)</a:t>
          </a:r>
        </a:p>
      </dgm:t>
    </dgm:pt>
    <dgm:pt modelId="{CAD16EE2-E5C1-4C90-B78C-613983CDF3E6}" type="parTrans" cxnId="{0C174F29-F8EA-49C7-AC14-DD1C433BFC12}">
      <dgm:prSet/>
      <dgm:spPr/>
      <dgm:t>
        <a:bodyPr/>
        <a:lstStyle/>
        <a:p>
          <a:endParaRPr lang="en-US"/>
        </a:p>
      </dgm:t>
    </dgm:pt>
    <dgm:pt modelId="{E45F1A7C-BF87-46E9-9DC4-CF39CC5F0118}" type="sibTrans" cxnId="{0C174F29-F8EA-49C7-AC14-DD1C433BFC12}">
      <dgm:prSet/>
      <dgm:spPr/>
      <dgm:t>
        <a:bodyPr/>
        <a:lstStyle/>
        <a:p>
          <a:endParaRPr lang="en-US"/>
        </a:p>
      </dgm:t>
    </dgm:pt>
    <dgm:pt modelId="{80ADF098-432E-46ED-A6D8-559D910581C9}">
      <dgm:prSet phldrT="[Text]"/>
      <dgm:spPr/>
      <dgm:t>
        <a:bodyPr/>
        <a:lstStyle/>
        <a:p>
          <a:r>
            <a:rPr lang="en-US" dirty="0"/>
            <a:t>Addiction medicine</a:t>
          </a:r>
        </a:p>
      </dgm:t>
    </dgm:pt>
    <dgm:pt modelId="{35D141C4-C0E6-43DF-8218-A8D9C0AF6718}" type="parTrans" cxnId="{600C941A-60D0-4479-9B31-F2C3BCA516AD}">
      <dgm:prSet/>
      <dgm:spPr/>
      <dgm:t>
        <a:bodyPr/>
        <a:lstStyle/>
        <a:p>
          <a:endParaRPr lang="en-US"/>
        </a:p>
      </dgm:t>
    </dgm:pt>
    <dgm:pt modelId="{9CEBFF38-C869-429E-B896-E5A52B1433E1}" type="sibTrans" cxnId="{600C941A-60D0-4479-9B31-F2C3BCA516AD}">
      <dgm:prSet/>
      <dgm:spPr/>
      <dgm:t>
        <a:bodyPr/>
        <a:lstStyle/>
        <a:p>
          <a:endParaRPr lang="en-US"/>
        </a:p>
      </dgm:t>
    </dgm:pt>
    <dgm:pt modelId="{20BC46DC-4ACB-4669-9923-9DC09D5B7F1E}">
      <dgm:prSet phldrT="[Text]"/>
      <dgm:spPr/>
      <dgm:t>
        <a:bodyPr/>
        <a:lstStyle/>
        <a:p>
          <a:r>
            <a:rPr lang="en-US" dirty="0"/>
            <a:t>Values/Importance</a:t>
          </a:r>
        </a:p>
      </dgm:t>
    </dgm:pt>
    <dgm:pt modelId="{105763C9-CE34-49D2-9724-0AB8DB1574CC}" type="parTrans" cxnId="{A69DEA33-CDD6-4D3E-A362-7F65637E2723}">
      <dgm:prSet/>
      <dgm:spPr/>
      <dgm:t>
        <a:bodyPr/>
        <a:lstStyle/>
        <a:p>
          <a:endParaRPr lang="en-US"/>
        </a:p>
      </dgm:t>
    </dgm:pt>
    <dgm:pt modelId="{28A2C2FE-B83F-4292-BA3F-7E13D2EB0A62}" type="sibTrans" cxnId="{A69DEA33-CDD6-4D3E-A362-7F65637E2723}">
      <dgm:prSet/>
      <dgm:spPr/>
      <dgm:t>
        <a:bodyPr/>
        <a:lstStyle/>
        <a:p>
          <a:endParaRPr lang="en-US"/>
        </a:p>
      </dgm:t>
    </dgm:pt>
    <dgm:pt modelId="{F134DEC5-CFBD-44D6-B608-6AA5581676FE}">
      <dgm:prSet phldrT="[Text]"/>
      <dgm:spPr/>
      <dgm:t>
        <a:bodyPr/>
        <a:lstStyle/>
        <a:p>
          <a:r>
            <a:rPr lang="en-US" dirty="0"/>
            <a:t>Long Term</a:t>
          </a:r>
        </a:p>
      </dgm:t>
    </dgm:pt>
    <dgm:pt modelId="{EC65DE14-7163-4147-B7EA-D25132AE5578}" type="parTrans" cxnId="{E955015A-F13E-49B5-9E12-8D6C0AD6C870}">
      <dgm:prSet/>
      <dgm:spPr/>
      <dgm:t>
        <a:bodyPr/>
        <a:lstStyle/>
        <a:p>
          <a:endParaRPr lang="en-US"/>
        </a:p>
      </dgm:t>
    </dgm:pt>
    <dgm:pt modelId="{02AA0C1B-EDE0-4417-897E-C030D125D0AC}" type="sibTrans" cxnId="{E955015A-F13E-49B5-9E12-8D6C0AD6C870}">
      <dgm:prSet/>
      <dgm:spPr/>
      <dgm:t>
        <a:bodyPr/>
        <a:lstStyle/>
        <a:p>
          <a:endParaRPr lang="en-US"/>
        </a:p>
      </dgm:t>
    </dgm:pt>
    <dgm:pt modelId="{7753FBA2-1660-4537-A0F8-0BFE671D9018}">
      <dgm:prSet phldrT="[Text]"/>
      <dgm:spPr/>
      <dgm:t>
        <a:bodyPr/>
        <a:lstStyle/>
        <a:p>
          <a:r>
            <a:rPr lang="en-US" dirty="0"/>
            <a:t>Give Feedback for EPE</a:t>
          </a:r>
        </a:p>
      </dgm:t>
    </dgm:pt>
    <dgm:pt modelId="{94D14D85-905F-4E0C-B642-129B2F5D7AC7}" type="parTrans" cxnId="{4D987B4A-31A6-4D0D-B1A8-B6A1FEB1C4D0}">
      <dgm:prSet/>
      <dgm:spPr/>
      <dgm:t>
        <a:bodyPr/>
        <a:lstStyle/>
        <a:p>
          <a:endParaRPr lang="en-US"/>
        </a:p>
      </dgm:t>
    </dgm:pt>
    <dgm:pt modelId="{3E086384-103A-4670-92F1-DCFB407CC5F3}" type="sibTrans" cxnId="{4D987B4A-31A6-4D0D-B1A8-B6A1FEB1C4D0}">
      <dgm:prSet/>
      <dgm:spPr/>
      <dgm:t>
        <a:bodyPr/>
        <a:lstStyle/>
        <a:p>
          <a:endParaRPr lang="en-US"/>
        </a:p>
      </dgm:t>
    </dgm:pt>
    <dgm:pt modelId="{8977A715-D519-4C41-8DE3-E81A838466F6}" type="pres">
      <dgm:prSet presAssocID="{885F72AC-6F3C-427C-8821-284B074AADD5}" presName="diagram" presStyleCnt="0">
        <dgm:presLayoutVars>
          <dgm:chPref val="1"/>
          <dgm:dir/>
          <dgm:animOne val="branch"/>
          <dgm:animLvl val="lvl"/>
          <dgm:resizeHandles/>
        </dgm:presLayoutVars>
      </dgm:prSet>
      <dgm:spPr/>
      <dgm:t>
        <a:bodyPr/>
        <a:lstStyle/>
        <a:p>
          <a:endParaRPr lang="en-US"/>
        </a:p>
      </dgm:t>
    </dgm:pt>
    <dgm:pt modelId="{CD2F857B-A3D4-44EA-9FB4-CC021C966F9F}" type="pres">
      <dgm:prSet presAssocID="{C0CEC05E-4F07-4459-8856-021E7F3C277F}" presName="root" presStyleCnt="0"/>
      <dgm:spPr/>
    </dgm:pt>
    <dgm:pt modelId="{18F3BFD0-CE40-45EB-917E-A1F5355E23EA}" type="pres">
      <dgm:prSet presAssocID="{C0CEC05E-4F07-4459-8856-021E7F3C277F}" presName="rootComposite" presStyleCnt="0"/>
      <dgm:spPr/>
    </dgm:pt>
    <dgm:pt modelId="{FC727491-05DA-4DE2-9A6B-446FDEB8E6D2}" type="pres">
      <dgm:prSet presAssocID="{C0CEC05E-4F07-4459-8856-021E7F3C277F}" presName="rootText" presStyleLbl="node1" presStyleIdx="0" presStyleCnt="4"/>
      <dgm:spPr/>
      <dgm:t>
        <a:bodyPr/>
        <a:lstStyle/>
        <a:p>
          <a:endParaRPr lang="en-US"/>
        </a:p>
      </dgm:t>
    </dgm:pt>
    <dgm:pt modelId="{7F3C7B6B-6F90-4902-9438-26F8EC995EB4}" type="pres">
      <dgm:prSet presAssocID="{C0CEC05E-4F07-4459-8856-021E7F3C277F}" presName="rootConnector" presStyleLbl="node1" presStyleIdx="0" presStyleCnt="4"/>
      <dgm:spPr/>
      <dgm:t>
        <a:bodyPr/>
        <a:lstStyle/>
        <a:p>
          <a:endParaRPr lang="en-US"/>
        </a:p>
      </dgm:t>
    </dgm:pt>
    <dgm:pt modelId="{09EFDDC1-5C74-45DF-BE09-A416F26A4244}" type="pres">
      <dgm:prSet presAssocID="{C0CEC05E-4F07-4459-8856-021E7F3C277F}" presName="childShape" presStyleCnt="0"/>
      <dgm:spPr/>
    </dgm:pt>
    <dgm:pt modelId="{9C29E493-47AF-4545-A618-B7F14D7E17D0}" type="pres">
      <dgm:prSet presAssocID="{105763C9-CE34-49D2-9724-0AB8DB1574CC}" presName="Name13" presStyleLbl="parChTrans1D2" presStyleIdx="0" presStyleCnt="8"/>
      <dgm:spPr/>
      <dgm:t>
        <a:bodyPr/>
        <a:lstStyle/>
        <a:p>
          <a:endParaRPr lang="en-US"/>
        </a:p>
      </dgm:t>
    </dgm:pt>
    <dgm:pt modelId="{1A784240-B367-446D-805D-C65072B23A7F}" type="pres">
      <dgm:prSet presAssocID="{20BC46DC-4ACB-4669-9923-9DC09D5B7F1E}" presName="childText" presStyleLbl="bgAcc1" presStyleIdx="0" presStyleCnt="8">
        <dgm:presLayoutVars>
          <dgm:bulletEnabled val="1"/>
        </dgm:presLayoutVars>
      </dgm:prSet>
      <dgm:spPr/>
      <dgm:t>
        <a:bodyPr/>
        <a:lstStyle/>
        <a:p>
          <a:endParaRPr lang="en-US"/>
        </a:p>
      </dgm:t>
    </dgm:pt>
    <dgm:pt modelId="{803D861F-1A36-4D52-A068-B150B4569182}" type="pres">
      <dgm:prSet presAssocID="{CAD16EE2-E5C1-4C90-B78C-613983CDF3E6}" presName="Name13" presStyleLbl="parChTrans1D2" presStyleIdx="1" presStyleCnt="8"/>
      <dgm:spPr/>
      <dgm:t>
        <a:bodyPr/>
        <a:lstStyle/>
        <a:p>
          <a:endParaRPr lang="en-US"/>
        </a:p>
      </dgm:t>
    </dgm:pt>
    <dgm:pt modelId="{B255BA2F-9D0F-4C68-B6ED-B53E0FB442A8}" type="pres">
      <dgm:prSet presAssocID="{6C055AC1-42FB-489A-BE19-3A123A8E73CD}" presName="childText" presStyleLbl="bgAcc1" presStyleIdx="1" presStyleCnt="8">
        <dgm:presLayoutVars>
          <dgm:bulletEnabled val="1"/>
        </dgm:presLayoutVars>
      </dgm:prSet>
      <dgm:spPr/>
      <dgm:t>
        <a:bodyPr/>
        <a:lstStyle/>
        <a:p>
          <a:endParaRPr lang="en-US"/>
        </a:p>
      </dgm:t>
    </dgm:pt>
    <dgm:pt modelId="{DCEB3D6B-EF3E-469F-9CDF-B0CA0EA53B77}" type="pres">
      <dgm:prSet presAssocID="{80ADF098-432E-46ED-A6D8-559D910581C9}" presName="root" presStyleCnt="0"/>
      <dgm:spPr/>
    </dgm:pt>
    <dgm:pt modelId="{0B2D40C8-6EBF-48EF-98B6-C002CCEFA031}" type="pres">
      <dgm:prSet presAssocID="{80ADF098-432E-46ED-A6D8-559D910581C9}" presName="rootComposite" presStyleCnt="0"/>
      <dgm:spPr/>
    </dgm:pt>
    <dgm:pt modelId="{C9943C9D-6AC4-4019-A250-35A5EAF15979}" type="pres">
      <dgm:prSet presAssocID="{80ADF098-432E-46ED-A6D8-559D910581C9}" presName="rootText" presStyleLbl="node1" presStyleIdx="1" presStyleCnt="4"/>
      <dgm:spPr/>
      <dgm:t>
        <a:bodyPr/>
        <a:lstStyle/>
        <a:p>
          <a:endParaRPr lang="en-US"/>
        </a:p>
      </dgm:t>
    </dgm:pt>
    <dgm:pt modelId="{8CD6332B-58CB-450C-97C1-879664E89E2E}" type="pres">
      <dgm:prSet presAssocID="{80ADF098-432E-46ED-A6D8-559D910581C9}" presName="rootConnector" presStyleLbl="node1" presStyleIdx="1" presStyleCnt="4"/>
      <dgm:spPr/>
      <dgm:t>
        <a:bodyPr/>
        <a:lstStyle/>
        <a:p>
          <a:endParaRPr lang="en-US"/>
        </a:p>
      </dgm:t>
    </dgm:pt>
    <dgm:pt modelId="{EA7D84A1-3BF7-456F-AB47-69B421D7156B}" type="pres">
      <dgm:prSet presAssocID="{80ADF098-432E-46ED-A6D8-559D910581C9}" presName="childShape" presStyleCnt="0"/>
      <dgm:spPr/>
    </dgm:pt>
    <dgm:pt modelId="{1E6429D3-8F26-4FF9-A19E-E3956CA1CEDC}" type="pres">
      <dgm:prSet presAssocID="{6D196E8F-CB68-4241-87DF-749A466F9D65}" presName="Name13" presStyleLbl="parChTrans1D2" presStyleIdx="2" presStyleCnt="8"/>
      <dgm:spPr/>
      <dgm:t>
        <a:bodyPr/>
        <a:lstStyle/>
        <a:p>
          <a:endParaRPr lang="en-US"/>
        </a:p>
      </dgm:t>
    </dgm:pt>
    <dgm:pt modelId="{34FA11D0-290F-4931-9992-97AD9797A2C8}" type="pres">
      <dgm:prSet presAssocID="{20E4007E-86E3-482A-8AB1-ED22061DCEA2}" presName="childText" presStyleLbl="bgAcc1" presStyleIdx="2" presStyleCnt="8">
        <dgm:presLayoutVars>
          <dgm:bulletEnabled val="1"/>
        </dgm:presLayoutVars>
      </dgm:prSet>
      <dgm:spPr/>
      <dgm:t>
        <a:bodyPr/>
        <a:lstStyle/>
        <a:p>
          <a:endParaRPr lang="en-US"/>
        </a:p>
      </dgm:t>
    </dgm:pt>
    <dgm:pt modelId="{C726B735-B1EC-47F3-B8F7-9305967DAC10}" type="pres">
      <dgm:prSet presAssocID="{E8FC9916-0856-462A-9B1F-1077AB16C4A8}" presName="Name13" presStyleLbl="parChTrans1D2" presStyleIdx="3" presStyleCnt="8"/>
      <dgm:spPr/>
      <dgm:t>
        <a:bodyPr/>
        <a:lstStyle/>
        <a:p>
          <a:endParaRPr lang="en-US"/>
        </a:p>
      </dgm:t>
    </dgm:pt>
    <dgm:pt modelId="{6BAF7F8D-1197-4C8D-BC06-FC06B88E71ED}" type="pres">
      <dgm:prSet presAssocID="{1C4C012C-6FFC-4AD2-BE0F-B1F853313208}" presName="childText" presStyleLbl="bgAcc1" presStyleIdx="3" presStyleCnt="8">
        <dgm:presLayoutVars>
          <dgm:bulletEnabled val="1"/>
        </dgm:presLayoutVars>
      </dgm:prSet>
      <dgm:spPr/>
      <dgm:t>
        <a:bodyPr/>
        <a:lstStyle/>
        <a:p>
          <a:endParaRPr lang="en-US"/>
        </a:p>
      </dgm:t>
    </dgm:pt>
    <dgm:pt modelId="{A172FE86-A9B0-489A-A6B0-DC4EDFCDA6BB}" type="pres">
      <dgm:prSet presAssocID="{64A77A1A-B892-499A-ABEF-37555890AA78}" presName="root" presStyleCnt="0"/>
      <dgm:spPr/>
    </dgm:pt>
    <dgm:pt modelId="{7F870F40-EF2E-4845-A3FC-59B331975272}" type="pres">
      <dgm:prSet presAssocID="{64A77A1A-B892-499A-ABEF-37555890AA78}" presName="rootComposite" presStyleCnt="0"/>
      <dgm:spPr/>
    </dgm:pt>
    <dgm:pt modelId="{65FCED1F-7465-4BCA-A349-3D07E5D4851B}" type="pres">
      <dgm:prSet presAssocID="{64A77A1A-B892-499A-ABEF-37555890AA78}" presName="rootText" presStyleLbl="node1" presStyleIdx="2" presStyleCnt="4"/>
      <dgm:spPr/>
      <dgm:t>
        <a:bodyPr/>
        <a:lstStyle/>
        <a:p>
          <a:endParaRPr lang="en-US"/>
        </a:p>
      </dgm:t>
    </dgm:pt>
    <dgm:pt modelId="{AE9EA1EC-EBA6-48C5-85AF-EE150B48ADBC}" type="pres">
      <dgm:prSet presAssocID="{64A77A1A-B892-499A-ABEF-37555890AA78}" presName="rootConnector" presStyleLbl="node1" presStyleIdx="2" presStyleCnt="4"/>
      <dgm:spPr/>
      <dgm:t>
        <a:bodyPr/>
        <a:lstStyle/>
        <a:p>
          <a:endParaRPr lang="en-US"/>
        </a:p>
      </dgm:t>
    </dgm:pt>
    <dgm:pt modelId="{001D684A-F781-4490-B272-7E07B6B0D570}" type="pres">
      <dgm:prSet presAssocID="{64A77A1A-B892-499A-ABEF-37555890AA78}" presName="childShape" presStyleCnt="0"/>
      <dgm:spPr/>
    </dgm:pt>
    <dgm:pt modelId="{59ACBEB5-A3C4-4D5B-BF2C-08BBFEC62BD4}" type="pres">
      <dgm:prSet presAssocID="{29E62C34-D7CE-4714-B571-C9C9B896F545}" presName="Name13" presStyleLbl="parChTrans1D2" presStyleIdx="4" presStyleCnt="8"/>
      <dgm:spPr/>
      <dgm:t>
        <a:bodyPr/>
        <a:lstStyle/>
        <a:p>
          <a:endParaRPr lang="en-US"/>
        </a:p>
      </dgm:t>
    </dgm:pt>
    <dgm:pt modelId="{D10014EE-C452-4A0C-A838-9571EF65826D}" type="pres">
      <dgm:prSet presAssocID="{DC8BFC15-A01E-4F63-95EC-E630AE47368E}" presName="childText" presStyleLbl="bgAcc1" presStyleIdx="4" presStyleCnt="8">
        <dgm:presLayoutVars>
          <dgm:bulletEnabled val="1"/>
        </dgm:presLayoutVars>
      </dgm:prSet>
      <dgm:spPr/>
      <dgm:t>
        <a:bodyPr/>
        <a:lstStyle/>
        <a:p>
          <a:endParaRPr lang="en-US"/>
        </a:p>
      </dgm:t>
    </dgm:pt>
    <dgm:pt modelId="{89CD4144-F841-4048-A4FE-A241AD3D4D39}" type="pres">
      <dgm:prSet presAssocID="{1F7F2AF9-097F-4B1D-B361-CB60CBB4BBEE}" presName="Name13" presStyleLbl="parChTrans1D2" presStyleIdx="5" presStyleCnt="8"/>
      <dgm:spPr/>
      <dgm:t>
        <a:bodyPr/>
        <a:lstStyle/>
        <a:p>
          <a:endParaRPr lang="en-US"/>
        </a:p>
      </dgm:t>
    </dgm:pt>
    <dgm:pt modelId="{9FD517B9-3727-4B1F-9343-4A251011286B}" type="pres">
      <dgm:prSet presAssocID="{6C43FAEE-C07C-42F1-BA54-548E59395F4A}" presName="childText" presStyleLbl="bgAcc1" presStyleIdx="5" presStyleCnt="8">
        <dgm:presLayoutVars>
          <dgm:bulletEnabled val="1"/>
        </dgm:presLayoutVars>
      </dgm:prSet>
      <dgm:spPr/>
      <dgm:t>
        <a:bodyPr/>
        <a:lstStyle/>
        <a:p>
          <a:endParaRPr lang="en-US"/>
        </a:p>
      </dgm:t>
    </dgm:pt>
    <dgm:pt modelId="{266F7213-1F6D-4E6C-A102-385EC1CADB3C}" type="pres">
      <dgm:prSet presAssocID="{F134DEC5-CFBD-44D6-B608-6AA5581676FE}" presName="root" presStyleCnt="0"/>
      <dgm:spPr/>
    </dgm:pt>
    <dgm:pt modelId="{A934781D-3177-46F1-8C0F-7F7D60CEB19F}" type="pres">
      <dgm:prSet presAssocID="{F134DEC5-CFBD-44D6-B608-6AA5581676FE}" presName="rootComposite" presStyleCnt="0"/>
      <dgm:spPr/>
    </dgm:pt>
    <dgm:pt modelId="{A1F7C6C6-E6F8-4C6B-B2B0-B5A2D94A3488}" type="pres">
      <dgm:prSet presAssocID="{F134DEC5-CFBD-44D6-B608-6AA5581676FE}" presName="rootText" presStyleLbl="node1" presStyleIdx="3" presStyleCnt="4"/>
      <dgm:spPr/>
      <dgm:t>
        <a:bodyPr/>
        <a:lstStyle/>
        <a:p>
          <a:endParaRPr lang="en-US"/>
        </a:p>
      </dgm:t>
    </dgm:pt>
    <dgm:pt modelId="{D55A37FC-DF4B-41D5-A702-F8C034A14B57}" type="pres">
      <dgm:prSet presAssocID="{F134DEC5-CFBD-44D6-B608-6AA5581676FE}" presName="rootConnector" presStyleLbl="node1" presStyleIdx="3" presStyleCnt="4"/>
      <dgm:spPr/>
      <dgm:t>
        <a:bodyPr/>
        <a:lstStyle/>
        <a:p>
          <a:endParaRPr lang="en-US"/>
        </a:p>
      </dgm:t>
    </dgm:pt>
    <dgm:pt modelId="{8A55C797-89EA-439B-9E4D-0321D614EA19}" type="pres">
      <dgm:prSet presAssocID="{F134DEC5-CFBD-44D6-B608-6AA5581676FE}" presName="childShape" presStyleCnt="0"/>
      <dgm:spPr/>
    </dgm:pt>
    <dgm:pt modelId="{5EB37DB3-3CE5-4A59-B5C7-25D0C7794551}" type="pres">
      <dgm:prSet presAssocID="{94D14D85-905F-4E0C-B642-129B2F5D7AC7}" presName="Name13" presStyleLbl="parChTrans1D2" presStyleIdx="6" presStyleCnt="8"/>
      <dgm:spPr/>
      <dgm:t>
        <a:bodyPr/>
        <a:lstStyle/>
        <a:p>
          <a:endParaRPr lang="en-US"/>
        </a:p>
      </dgm:t>
    </dgm:pt>
    <dgm:pt modelId="{C4AFB971-55F0-4361-B5C8-6544645B7001}" type="pres">
      <dgm:prSet presAssocID="{7753FBA2-1660-4537-A0F8-0BFE671D9018}" presName="childText" presStyleLbl="bgAcc1" presStyleIdx="6" presStyleCnt="8">
        <dgm:presLayoutVars>
          <dgm:bulletEnabled val="1"/>
        </dgm:presLayoutVars>
      </dgm:prSet>
      <dgm:spPr/>
      <dgm:t>
        <a:bodyPr/>
        <a:lstStyle/>
        <a:p>
          <a:endParaRPr lang="en-US"/>
        </a:p>
      </dgm:t>
    </dgm:pt>
    <dgm:pt modelId="{E11BDE0B-875F-448F-8DE3-C86B340D18CA}" type="pres">
      <dgm:prSet presAssocID="{8A341F86-1D4F-47B8-8028-76057CD7C3F1}" presName="Name13" presStyleLbl="parChTrans1D2" presStyleIdx="7" presStyleCnt="8"/>
      <dgm:spPr/>
      <dgm:t>
        <a:bodyPr/>
        <a:lstStyle/>
        <a:p>
          <a:endParaRPr lang="en-US"/>
        </a:p>
      </dgm:t>
    </dgm:pt>
    <dgm:pt modelId="{62756CDE-79AE-43E9-9A26-9D7E4965E9B1}" type="pres">
      <dgm:prSet presAssocID="{F5007E4E-2A0E-4A18-9401-E2791D23529D}" presName="childText" presStyleLbl="bgAcc1" presStyleIdx="7" presStyleCnt="8">
        <dgm:presLayoutVars>
          <dgm:bulletEnabled val="1"/>
        </dgm:presLayoutVars>
      </dgm:prSet>
      <dgm:spPr/>
      <dgm:t>
        <a:bodyPr/>
        <a:lstStyle/>
        <a:p>
          <a:endParaRPr lang="en-US"/>
        </a:p>
      </dgm:t>
    </dgm:pt>
  </dgm:ptLst>
  <dgm:cxnLst>
    <dgm:cxn modelId="{D823F504-5754-4667-AF21-69053260D2B0}" type="presOf" srcId="{20BC46DC-4ACB-4669-9923-9DC09D5B7F1E}" destId="{1A784240-B367-446D-805D-C65072B23A7F}" srcOrd="0" destOrd="0" presId="urn:microsoft.com/office/officeart/2005/8/layout/hierarchy3"/>
    <dgm:cxn modelId="{CD980990-837A-4445-A0DB-8C63046342B7}" type="presOf" srcId="{94D14D85-905F-4E0C-B642-129B2F5D7AC7}" destId="{5EB37DB3-3CE5-4A59-B5C7-25D0C7794551}" srcOrd="0" destOrd="0" presId="urn:microsoft.com/office/officeart/2005/8/layout/hierarchy3"/>
    <dgm:cxn modelId="{0BD4D210-0605-43FF-B2A5-D0481F6541ED}" srcId="{80ADF098-432E-46ED-A6D8-559D910581C9}" destId="{1C4C012C-6FFC-4AD2-BE0F-B1F853313208}" srcOrd="1" destOrd="0" parTransId="{E8FC9916-0856-462A-9B1F-1077AB16C4A8}" sibTransId="{6743E4E6-17A2-43F3-A06F-AA4B22E055C8}"/>
    <dgm:cxn modelId="{B2AE0B10-70E3-490D-BCDE-71EC1B35E230}" srcId="{F134DEC5-CFBD-44D6-B608-6AA5581676FE}" destId="{F5007E4E-2A0E-4A18-9401-E2791D23529D}" srcOrd="1" destOrd="0" parTransId="{8A341F86-1D4F-47B8-8028-76057CD7C3F1}" sibTransId="{612FC4F5-E94F-4E95-A59F-CA0683BF84A1}"/>
    <dgm:cxn modelId="{1F23528A-3111-4998-B307-33340E7BEF72}" type="presOf" srcId="{C0CEC05E-4F07-4459-8856-021E7F3C277F}" destId="{FC727491-05DA-4DE2-9A6B-446FDEB8E6D2}" srcOrd="0" destOrd="0" presId="urn:microsoft.com/office/officeart/2005/8/layout/hierarchy3"/>
    <dgm:cxn modelId="{47B0E047-40B8-4584-8F13-183D17089B52}" srcId="{64A77A1A-B892-499A-ABEF-37555890AA78}" destId="{6C43FAEE-C07C-42F1-BA54-548E59395F4A}" srcOrd="1" destOrd="0" parTransId="{1F7F2AF9-097F-4B1D-B361-CB60CBB4BBEE}" sibTransId="{800E87C1-1762-4D1A-B10A-A495B801DAAB}"/>
    <dgm:cxn modelId="{57B51F98-3330-408B-B3D7-0EB999B801B9}" type="presOf" srcId="{F134DEC5-CFBD-44D6-B608-6AA5581676FE}" destId="{A1F7C6C6-E6F8-4C6B-B2B0-B5A2D94A3488}" srcOrd="0" destOrd="0" presId="urn:microsoft.com/office/officeart/2005/8/layout/hierarchy3"/>
    <dgm:cxn modelId="{32A7278C-577C-4FFB-B4F2-3A1B8934DF36}" srcId="{885F72AC-6F3C-427C-8821-284B074AADD5}" destId="{C0CEC05E-4F07-4459-8856-021E7F3C277F}" srcOrd="0" destOrd="0" parTransId="{8770545A-1C26-4190-995B-725A2A44585C}" sibTransId="{82065894-0B77-4A65-86F5-33EEE187E54E}"/>
    <dgm:cxn modelId="{51121DCD-7D01-4A64-926F-3533C7F1E8E9}" type="presOf" srcId="{DC8BFC15-A01E-4F63-95EC-E630AE47368E}" destId="{D10014EE-C452-4A0C-A838-9571EF65826D}" srcOrd="0" destOrd="0" presId="urn:microsoft.com/office/officeart/2005/8/layout/hierarchy3"/>
    <dgm:cxn modelId="{E955015A-F13E-49B5-9E12-8D6C0AD6C870}" srcId="{885F72AC-6F3C-427C-8821-284B074AADD5}" destId="{F134DEC5-CFBD-44D6-B608-6AA5581676FE}" srcOrd="3" destOrd="0" parTransId="{EC65DE14-7163-4147-B7EA-D25132AE5578}" sibTransId="{02AA0C1B-EDE0-4417-897E-C030D125D0AC}"/>
    <dgm:cxn modelId="{DEEB7C82-C108-4DD8-A33E-479F989CA6A1}" type="presOf" srcId="{F5007E4E-2A0E-4A18-9401-E2791D23529D}" destId="{62756CDE-79AE-43E9-9A26-9D7E4965E9B1}" srcOrd="0" destOrd="0" presId="urn:microsoft.com/office/officeart/2005/8/layout/hierarchy3"/>
    <dgm:cxn modelId="{DA438997-BCC5-4D75-93CE-524E8E8ECD83}" type="presOf" srcId="{E8FC9916-0856-462A-9B1F-1077AB16C4A8}" destId="{C726B735-B1EC-47F3-B8F7-9305967DAC10}" srcOrd="0" destOrd="0" presId="urn:microsoft.com/office/officeart/2005/8/layout/hierarchy3"/>
    <dgm:cxn modelId="{B32150FF-E2FF-453E-BD8B-B573D223702B}" type="presOf" srcId="{64A77A1A-B892-499A-ABEF-37555890AA78}" destId="{65FCED1F-7465-4BCA-A349-3D07E5D4851B}" srcOrd="0" destOrd="0" presId="urn:microsoft.com/office/officeart/2005/8/layout/hierarchy3"/>
    <dgm:cxn modelId="{0CD10FDB-F401-40EA-8A89-6402CCD05F33}" type="presOf" srcId="{885F72AC-6F3C-427C-8821-284B074AADD5}" destId="{8977A715-D519-4C41-8DE3-E81A838466F6}" srcOrd="0" destOrd="0" presId="urn:microsoft.com/office/officeart/2005/8/layout/hierarchy3"/>
    <dgm:cxn modelId="{CD85FA98-293D-4546-BB9A-9D8673811BA4}" type="presOf" srcId="{6C43FAEE-C07C-42F1-BA54-548E59395F4A}" destId="{9FD517B9-3727-4B1F-9343-4A251011286B}" srcOrd="0" destOrd="0" presId="urn:microsoft.com/office/officeart/2005/8/layout/hierarchy3"/>
    <dgm:cxn modelId="{0C174F29-F8EA-49C7-AC14-DD1C433BFC12}" srcId="{C0CEC05E-4F07-4459-8856-021E7F3C277F}" destId="{6C055AC1-42FB-489A-BE19-3A123A8E73CD}" srcOrd="1" destOrd="0" parTransId="{CAD16EE2-E5C1-4C90-B78C-613983CDF3E6}" sibTransId="{E45F1A7C-BF87-46E9-9DC4-CF39CC5F0118}"/>
    <dgm:cxn modelId="{4D987B4A-31A6-4D0D-B1A8-B6A1FEB1C4D0}" srcId="{F134DEC5-CFBD-44D6-B608-6AA5581676FE}" destId="{7753FBA2-1660-4537-A0F8-0BFE671D9018}" srcOrd="0" destOrd="0" parTransId="{94D14D85-905F-4E0C-B642-129B2F5D7AC7}" sibTransId="{3E086384-103A-4670-92F1-DCFB407CC5F3}"/>
    <dgm:cxn modelId="{624ABDDC-60B5-4137-B0A7-C366C32F769E}" type="presOf" srcId="{CAD16EE2-E5C1-4C90-B78C-613983CDF3E6}" destId="{803D861F-1A36-4D52-A068-B150B4569182}" srcOrd="0" destOrd="0" presId="urn:microsoft.com/office/officeart/2005/8/layout/hierarchy3"/>
    <dgm:cxn modelId="{5B83FF28-D3A4-4B01-9BD9-71AFB30EDA7F}" type="presOf" srcId="{6D196E8F-CB68-4241-87DF-749A466F9D65}" destId="{1E6429D3-8F26-4FF9-A19E-E3956CA1CEDC}" srcOrd="0" destOrd="0" presId="urn:microsoft.com/office/officeart/2005/8/layout/hierarchy3"/>
    <dgm:cxn modelId="{EF1E13F4-4722-4961-8F4C-73EECB0140E4}" type="presOf" srcId="{C0CEC05E-4F07-4459-8856-021E7F3C277F}" destId="{7F3C7B6B-6F90-4902-9438-26F8EC995EB4}" srcOrd="1" destOrd="0" presId="urn:microsoft.com/office/officeart/2005/8/layout/hierarchy3"/>
    <dgm:cxn modelId="{600C941A-60D0-4479-9B31-F2C3BCA516AD}" srcId="{885F72AC-6F3C-427C-8821-284B074AADD5}" destId="{80ADF098-432E-46ED-A6D8-559D910581C9}" srcOrd="1" destOrd="0" parTransId="{35D141C4-C0E6-43DF-8218-A8D9C0AF6718}" sibTransId="{9CEBFF38-C869-429E-B896-E5A52B1433E1}"/>
    <dgm:cxn modelId="{E8E0759D-5F12-4176-B9E1-950E6B724DFC}" srcId="{80ADF098-432E-46ED-A6D8-559D910581C9}" destId="{20E4007E-86E3-482A-8AB1-ED22061DCEA2}" srcOrd="0" destOrd="0" parTransId="{6D196E8F-CB68-4241-87DF-749A466F9D65}" sibTransId="{CCD73708-4002-4725-A1F4-44394C554603}"/>
    <dgm:cxn modelId="{6DAAFB4A-9AB9-4B96-B84A-659EDB20E4FF}" type="presOf" srcId="{8A341F86-1D4F-47B8-8028-76057CD7C3F1}" destId="{E11BDE0B-875F-448F-8DE3-C86B340D18CA}" srcOrd="0" destOrd="0" presId="urn:microsoft.com/office/officeart/2005/8/layout/hierarchy3"/>
    <dgm:cxn modelId="{19D47D23-A05E-4A0E-9F35-4522A2F168E2}" type="presOf" srcId="{29E62C34-D7CE-4714-B571-C9C9B896F545}" destId="{59ACBEB5-A3C4-4D5B-BF2C-08BBFEC62BD4}" srcOrd="0" destOrd="0" presId="urn:microsoft.com/office/officeart/2005/8/layout/hierarchy3"/>
    <dgm:cxn modelId="{325A5722-77E3-49C2-A305-AE7C775AF30D}" type="presOf" srcId="{80ADF098-432E-46ED-A6D8-559D910581C9}" destId="{8CD6332B-58CB-450C-97C1-879664E89E2E}" srcOrd="1" destOrd="0" presId="urn:microsoft.com/office/officeart/2005/8/layout/hierarchy3"/>
    <dgm:cxn modelId="{6BAE051B-ACC2-4785-BBA2-B5A88029BB49}" type="presOf" srcId="{1C4C012C-6FFC-4AD2-BE0F-B1F853313208}" destId="{6BAF7F8D-1197-4C8D-BC06-FC06B88E71ED}" srcOrd="0" destOrd="0" presId="urn:microsoft.com/office/officeart/2005/8/layout/hierarchy3"/>
    <dgm:cxn modelId="{CE84D6D1-49FF-4411-A114-325E8FC2DBD2}" type="presOf" srcId="{64A77A1A-B892-499A-ABEF-37555890AA78}" destId="{AE9EA1EC-EBA6-48C5-85AF-EE150B48ADBC}" srcOrd="1" destOrd="0" presId="urn:microsoft.com/office/officeart/2005/8/layout/hierarchy3"/>
    <dgm:cxn modelId="{75E4A3CD-D8AB-4EBA-8F8E-E894A512158D}" type="presOf" srcId="{F134DEC5-CFBD-44D6-B608-6AA5581676FE}" destId="{D55A37FC-DF4B-41D5-A702-F8C034A14B57}" srcOrd="1" destOrd="0" presId="urn:microsoft.com/office/officeart/2005/8/layout/hierarchy3"/>
    <dgm:cxn modelId="{56F66373-F5A0-43C3-B259-8F8E9B60F112}" type="presOf" srcId="{105763C9-CE34-49D2-9724-0AB8DB1574CC}" destId="{9C29E493-47AF-4545-A618-B7F14D7E17D0}" srcOrd="0" destOrd="0" presId="urn:microsoft.com/office/officeart/2005/8/layout/hierarchy3"/>
    <dgm:cxn modelId="{5F5A3948-C806-4B97-9E35-FD7B2AE87D24}" type="presOf" srcId="{1F7F2AF9-097F-4B1D-B361-CB60CBB4BBEE}" destId="{89CD4144-F841-4048-A4FE-A241AD3D4D39}" srcOrd="0" destOrd="0" presId="urn:microsoft.com/office/officeart/2005/8/layout/hierarchy3"/>
    <dgm:cxn modelId="{5B48E38F-77AA-4C24-9115-2048597F3931}" type="presOf" srcId="{20E4007E-86E3-482A-8AB1-ED22061DCEA2}" destId="{34FA11D0-290F-4931-9992-97AD9797A2C8}" srcOrd="0" destOrd="0" presId="urn:microsoft.com/office/officeart/2005/8/layout/hierarchy3"/>
    <dgm:cxn modelId="{F409AEC5-7C81-46FA-B547-C4B3000C6576}" type="presOf" srcId="{6C055AC1-42FB-489A-BE19-3A123A8E73CD}" destId="{B255BA2F-9D0F-4C68-B6ED-B53E0FB442A8}" srcOrd="0" destOrd="0" presId="urn:microsoft.com/office/officeart/2005/8/layout/hierarchy3"/>
    <dgm:cxn modelId="{CD5C055E-650F-4097-9950-2CF2B85FCD30}" srcId="{64A77A1A-B892-499A-ABEF-37555890AA78}" destId="{DC8BFC15-A01E-4F63-95EC-E630AE47368E}" srcOrd="0" destOrd="0" parTransId="{29E62C34-D7CE-4714-B571-C9C9B896F545}" sibTransId="{32E3B407-5586-41E1-877E-CA4E68E77334}"/>
    <dgm:cxn modelId="{54316635-0A5B-4C0B-813D-DAA7D634DBA0}" srcId="{885F72AC-6F3C-427C-8821-284B074AADD5}" destId="{64A77A1A-B892-499A-ABEF-37555890AA78}" srcOrd="2" destOrd="0" parTransId="{3FC8DB2A-EF69-418D-9F10-53535EA03E20}" sibTransId="{71746F67-4173-4D25-BB95-C134C406C614}"/>
    <dgm:cxn modelId="{A69DEA33-CDD6-4D3E-A362-7F65637E2723}" srcId="{C0CEC05E-4F07-4459-8856-021E7F3C277F}" destId="{20BC46DC-4ACB-4669-9923-9DC09D5B7F1E}" srcOrd="0" destOrd="0" parTransId="{105763C9-CE34-49D2-9724-0AB8DB1574CC}" sibTransId="{28A2C2FE-B83F-4292-BA3F-7E13D2EB0A62}"/>
    <dgm:cxn modelId="{21197159-B6F1-43F3-980D-B65CC05489B5}" type="presOf" srcId="{80ADF098-432E-46ED-A6D8-559D910581C9}" destId="{C9943C9D-6AC4-4019-A250-35A5EAF15979}" srcOrd="0" destOrd="0" presId="urn:microsoft.com/office/officeart/2005/8/layout/hierarchy3"/>
    <dgm:cxn modelId="{6145DC12-7974-4755-A23C-CC0C717576D7}" type="presOf" srcId="{7753FBA2-1660-4537-A0F8-0BFE671D9018}" destId="{C4AFB971-55F0-4361-B5C8-6544645B7001}" srcOrd="0" destOrd="0" presId="urn:microsoft.com/office/officeart/2005/8/layout/hierarchy3"/>
    <dgm:cxn modelId="{147209B3-C36D-4B6A-A4EE-46C245158DA5}" type="presParOf" srcId="{8977A715-D519-4C41-8DE3-E81A838466F6}" destId="{CD2F857B-A3D4-44EA-9FB4-CC021C966F9F}" srcOrd="0" destOrd="0" presId="urn:microsoft.com/office/officeart/2005/8/layout/hierarchy3"/>
    <dgm:cxn modelId="{F9444C3C-B922-4FCF-98A5-CADF0B62DF62}" type="presParOf" srcId="{CD2F857B-A3D4-44EA-9FB4-CC021C966F9F}" destId="{18F3BFD0-CE40-45EB-917E-A1F5355E23EA}" srcOrd="0" destOrd="0" presId="urn:microsoft.com/office/officeart/2005/8/layout/hierarchy3"/>
    <dgm:cxn modelId="{4A5BD3FB-62BA-42AA-AD03-222E71AF0D6F}" type="presParOf" srcId="{18F3BFD0-CE40-45EB-917E-A1F5355E23EA}" destId="{FC727491-05DA-4DE2-9A6B-446FDEB8E6D2}" srcOrd="0" destOrd="0" presId="urn:microsoft.com/office/officeart/2005/8/layout/hierarchy3"/>
    <dgm:cxn modelId="{78799215-3BF5-46FD-9278-9D4CE214ECE2}" type="presParOf" srcId="{18F3BFD0-CE40-45EB-917E-A1F5355E23EA}" destId="{7F3C7B6B-6F90-4902-9438-26F8EC995EB4}" srcOrd="1" destOrd="0" presId="urn:microsoft.com/office/officeart/2005/8/layout/hierarchy3"/>
    <dgm:cxn modelId="{C11FAE67-6A8B-4543-8676-F9F6B64B9883}" type="presParOf" srcId="{CD2F857B-A3D4-44EA-9FB4-CC021C966F9F}" destId="{09EFDDC1-5C74-45DF-BE09-A416F26A4244}" srcOrd="1" destOrd="0" presId="urn:microsoft.com/office/officeart/2005/8/layout/hierarchy3"/>
    <dgm:cxn modelId="{C399F977-5CF3-452D-BD2A-407817A68B9A}" type="presParOf" srcId="{09EFDDC1-5C74-45DF-BE09-A416F26A4244}" destId="{9C29E493-47AF-4545-A618-B7F14D7E17D0}" srcOrd="0" destOrd="0" presId="urn:microsoft.com/office/officeart/2005/8/layout/hierarchy3"/>
    <dgm:cxn modelId="{4770C56D-B164-4B6B-B863-B9754D6B7D43}" type="presParOf" srcId="{09EFDDC1-5C74-45DF-BE09-A416F26A4244}" destId="{1A784240-B367-446D-805D-C65072B23A7F}" srcOrd="1" destOrd="0" presId="urn:microsoft.com/office/officeart/2005/8/layout/hierarchy3"/>
    <dgm:cxn modelId="{EE675ABD-1731-4E2C-B56E-BCF600243789}" type="presParOf" srcId="{09EFDDC1-5C74-45DF-BE09-A416F26A4244}" destId="{803D861F-1A36-4D52-A068-B150B4569182}" srcOrd="2" destOrd="0" presId="urn:microsoft.com/office/officeart/2005/8/layout/hierarchy3"/>
    <dgm:cxn modelId="{C3ED2B76-EFBE-4566-9FB7-EA450425D917}" type="presParOf" srcId="{09EFDDC1-5C74-45DF-BE09-A416F26A4244}" destId="{B255BA2F-9D0F-4C68-B6ED-B53E0FB442A8}" srcOrd="3" destOrd="0" presId="urn:microsoft.com/office/officeart/2005/8/layout/hierarchy3"/>
    <dgm:cxn modelId="{0F648375-A145-4DD3-B863-028DF0B45644}" type="presParOf" srcId="{8977A715-D519-4C41-8DE3-E81A838466F6}" destId="{DCEB3D6B-EF3E-469F-9CDF-B0CA0EA53B77}" srcOrd="1" destOrd="0" presId="urn:microsoft.com/office/officeart/2005/8/layout/hierarchy3"/>
    <dgm:cxn modelId="{A71E5FFB-5ADF-4D7A-B233-E2C1D79ADE85}" type="presParOf" srcId="{DCEB3D6B-EF3E-469F-9CDF-B0CA0EA53B77}" destId="{0B2D40C8-6EBF-48EF-98B6-C002CCEFA031}" srcOrd="0" destOrd="0" presId="urn:microsoft.com/office/officeart/2005/8/layout/hierarchy3"/>
    <dgm:cxn modelId="{FC2029D4-197D-4488-9C98-CE472AA489E4}" type="presParOf" srcId="{0B2D40C8-6EBF-48EF-98B6-C002CCEFA031}" destId="{C9943C9D-6AC4-4019-A250-35A5EAF15979}" srcOrd="0" destOrd="0" presId="urn:microsoft.com/office/officeart/2005/8/layout/hierarchy3"/>
    <dgm:cxn modelId="{5D4CF4DD-3194-4F3A-8896-4BAFA046DAA6}" type="presParOf" srcId="{0B2D40C8-6EBF-48EF-98B6-C002CCEFA031}" destId="{8CD6332B-58CB-450C-97C1-879664E89E2E}" srcOrd="1" destOrd="0" presId="urn:microsoft.com/office/officeart/2005/8/layout/hierarchy3"/>
    <dgm:cxn modelId="{46BC8995-A2BF-4CDF-B1EF-A407CE7E7503}" type="presParOf" srcId="{DCEB3D6B-EF3E-469F-9CDF-B0CA0EA53B77}" destId="{EA7D84A1-3BF7-456F-AB47-69B421D7156B}" srcOrd="1" destOrd="0" presId="urn:microsoft.com/office/officeart/2005/8/layout/hierarchy3"/>
    <dgm:cxn modelId="{D285BADF-8365-4D4A-BAE6-686030DFF611}" type="presParOf" srcId="{EA7D84A1-3BF7-456F-AB47-69B421D7156B}" destId="{1E6429D3-8F26-4FF9-A19E-E3956CA1CEDC}" srcOrd="0" destOrd="0" presId="urn:microsoft.com/office/officeart/2005/8/layout/hierarchy3"/>
    <dgm:cxn modelId="{B96C9922-11FC-4D55-986E-AC2F2120EB93}" type="presParOf" srcId="{EA7D84A1-3BF7-456F-AB47-69B421D7156B}" destId="{34FA11D0-290F-4931-9992-97AD9797A2C8}" srcOrd="1" destOrd="0" presId="urn:microsoft.com/office/officeart/2005/8/layout/hierarchy3"/>
    <dgm:cxn modelId="{FDAA1021-B6FA-4401-9834-6EEFE70F15BB}" type="presParOf" srcId="{EA7D84A1-3BF7-456F-AB47-69B421D7156B}" destId="{C726B735-B1EC-47F3-B8F7-9305967DAC10}" srcOrd="2" destOrd="0" presId="urn:microsoft.com/office/officeart/2005/8/layout/hierarchy3"/>
    <dgm:cxn modelId="{CE3E0914-F67F-4472-8B71-B061002AE823}" type="presParOf" srcId="{EA7D84A1-3BF7-456F-AB47-69B421D7156B}" destId="{6BAF7F8D-1197-4C8D-BC06-FC06B88E71ED}" srcOrd="3" destOrd="0" presId="urn:microsoft.com/office/officeart/2005/8/layout/hierarchy3"/>
    <dgm:cxn modelId="{770FA3EC-D0DB-4413-BA14-49BAEC528A6A}" type="presParOf" srcId="{8977A715-D519-4C41-8DE3-E81A838466F6}" destId="{A172FE86-A9B0-489A-A6B0-DC4EDFCDA6BB}" srcOrd="2" destOrd="0" presId="urn:microsoft.com/office/officeart/2005/8/layout/hierarchy3"/>
    <dgm:cxn modelId="{20256CFB-DD55-43B0-BEC6-B6F898AB6A76}" type="presParOf" srcId="{A172FE86-A9B0-489A-A6B0-DC4EDFCDA6BB}" destId="{7F870F40-EF2E-4845-A3FC-59B331975272}" srcOrd="0" destOrd="0" presId="urn:microsoft.com/office/officeart/2005/8/layout/hierarchy3"/>
    <dgm:cxn modelId="{B2C3F68E-E8D6-493B-87BA-92F05069D7B9}" type="presParOf" srcId="{7F870F40-EF2E-4845-A3FC-59B331975272}" destId="{65FCED1F-7465-4BCA-A349-3D07E5D4851B}" srcOrd="0" destOrd="0" presId="urn:microsoft.com/office/officeart/2005/8/layout/hierarchy3"/>
    <dgm:cxn modelId="{C16BB987-2A8F-419C-84FE-0096CB9C122E}" type="presParOf" srcId="{7F870F40-EF2E-4845-A3FC-59B331975272}" destId="{AE9EA1EC-EBA6-48C5-85AF-EE150B48ADBC}" srcOrd="1" destOrd="0" presId="urn:microsoft.com/office/officeart/2005/8/layout/hierarchy3"/>
    <dgm:cxn modelId="{C2F82FC0-5BA3-4E99-8980-87CD44C05249}" type="presParOf" srcId="{A172FE86-A9B0-489A-A6B0-DC4EDFCDA6BB}" destId="{001D684A-F781-4490-B272-7E07B6B0D570}" srcOrd="1" destOrd="0" presId="urn:microsoft.com/office/officeart/2005/8/layout/hierarchy3"/>
    <dgm:cxn modelId="{ED7056F3-0399-4EE0-B252-A68E7C664C28}" type="presParOf" srcId="{001D684A-F781-4490-B272-7E07B6B0D570}" destId="{59ACBEB5-A3C4-4D5B-BF2C-08BBFEC62BD4}" srcOrd="0" destOrd="0" presId="urn:microsoft.com/office/officeart/2005/8/layout/hierarchy3"/>
    <dgm:cxn modelId="{E1977603-637C-4707-9029-2D3FDEF6C8E0}" type="presParOf" srcId="{001D684A-F781-4490-B272-7E07B6B0D570}" destId="{D10014EE-C452-4A0C-A838-9571EF65826D}" srcOrd="1" destOrd="0" presId="urn:microsoft.com/office/officeart/2005/8/layout/hierarchy3"/>
    <dgm:cxn modelId="{434FE0D3-78AA-4F18-AA60-44C014D76CD6}" type="presParOf" srcId="{001D684A-F781-4490-B272-7E07B6B0D570}" destId="{89CD4144-F841-4048-A4FE-A241AD3D4D39}" srcOrd="2" destOrd="0" presId="urn:microsoft.com/office/officeart/2005/8/layout/hierarchy3"/>
    <dgm:cxn modelId="{E9861D72-98FB-40D2-97AD-65DB8600524F}" type="presParOf" srcId="{001D684A-F781-4490-B272-7E07B6B0D570}" destId="{9FD517B9-3727-4B1F-9343-4A251011286B}" srcOrd="3" destOrd="0" presId="urn:microsoft.com/office/officeart/2005/8/layout/hierarchy3"/>
    <dgm:cxn modelId="{5FB89BD2-A169-4B02-86C9-D9E9E23B6467}" type="presParOf" srcId="{8977A715-D519-4C41-8DE3-E81A838466F6}" destId="{266F7213-1F6D-4E6C-A102-385EC1CADB3C}" srcOrd="3" destOrd="0" presId="urn:microsoft.com/office/officeart/2005/8/layout/hierarchy3"/>
    <dgm:cxn modelId="{7B1F8708-2A45-4B85-AC9E-FF8942480E62}" type="presParOf" srcId="{266F7213-1F6D-4E6C-A102-385EC1CADB3C}" destId="{A934781D-3177-46F1-8C0F-7F7D60CEB19F}" srcOrd="0" destOrd="0" presId="urn:microsoft.com/office/officeart/2005/8/layout/hierarchy3"/>
    <dgm:cxn modelId="{90818F17-FB08-4038-AB58-F7780C035794}" type="presParOf" srcId="{A934781D-3177-46F1-8C0F-7F7D60CEB19F}" destId="{A1F7C6C6-E6F8-4C6B-B2B0-B5A2D94A3488}" srcOrd="0" destOrd="0" presId="urn:microsoft.com/office/officeart/2005/8/layout/hierarchy3"/>
    <dgm:cxn modelId="{39184248-A322-4860-B0BD-46B7E098B802}" type="presParOf" srcId="{A934781D-3177-46F1-8C0F-7F7D60CEB19F}" destId="{D55A37FC-DF4B-41D5-A702-F8C034A14B57}" srcOrd="1" destOrd="0" presId="urn:microsoft.com/office/officeart/2005/8/layout/hierarchy3"/>
    <dgm:cxn modelId="{48566797-037A-421F-B5E7-747B7D560499}" type="presParOf" srcId="{266F7213-1F6D-4E6C-A102-385EC1CADB3C}" destId="{8A55C797-89EA-439B-9E4D-0321D614EA19}" srcOrd="1" destOrd="0" presId="urn:microsoft.com/office/officeart/2005/8/layout/hierarchy3"/>
    <dgm:cxn modelId="{C38436E3-129A-4751-863B-E6BE2B740A2B}" type="presParOf" srcId="{8A55C797-89EA-439B-9E4D-0321D614EA19}" destId="{5EB37DB3-3CE5-4A59-B5C7-25D0C7794551}" srcOrd="0" destOrd="0" presId="urn:microsoft.com/office/officeart/2005/8/layout/hierarchy3"/>
    <dgm:cxn modelId="{BD665FE4-0CFD-4D2D-BC8D-2F88AFE0F836}" type="presParOf" srcId="{8A55C797-89EA-439B-9E4D-0321D614EA19}" destId="{C4AFB971-55F0-4361-B5C8-6544645B7001}" srcOrd="1" destOrd="0" presId="urn:microsoft.com/office/officeart/2005/8/layout/hierarchy3"/>
    <dgm:cxn modelId="{32367FC2-C4F2-4EDB-B90B-ED08BFAE6A19}" type="presParOf" srcId="{8A55C797-89EA-439B-9E4D-0321D614EA19}" destId="{E11BDE0B-875F-448F-8DE3-C86B340D18CA}" srcOrd="2" destOrd="0" presId="urn:microsoft.com/office/officeart/2005/8/layout/hierarchy3"/>
    <dgm:cxn modelId="{3CF06ADA-33B1-4C6B-9FC7-4496163898FE}" type="presParOf" srcId="{8A55C797-89EA-439B-9E4D-0321D614EA19}" destId="{62756CDE-79AE-43E9-9A26-9D7E4965E9B1}" srcOrd="3"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DC73C-AFB0-4DC5-BB54-5AA76EF8CD30}">
      <dsp:nvSpPr>
        <dsp:cNvPr id="0" name=""/>
        <dsp:cNvSpPr/>
      </dsp:nvSpPr>
      <dsp:spPr>
        <a:xfrm>
          <a:off x="1158240" y="0"/>
          <a:ext cx="4541520" cy="4541520"/>
        </a:xfrm>
        <a:prstGeom prst="diamond">
          <a:avLst/>
        </a:prstGeom>
        <a:solidFill>
          <a:schemeClr val="bg1">
            <a:lumMod val="85000"/>
          </a:schemeClr>
        </a:solidFill>
        <a:ln>
          <a:noFill/>
        </a:ln>
        <a:effectLst/>
      </dsp:spPr>
      <dsp:style>
        <a:lnRef idx="0">
          <a:scrgbClr r="0" g="0" b="0"/>
        </a:lnRef>
        <a:fillRef idx="1">
          <a:scrgbClr r="0" g="0" b="0"/>
        </a:fillRef>
        <a:effectRef idx="0">
          <a:scrgbClr r="0" g="0" b="0"/>
        </a:effectRef>
        <a:fontRef idx="minor"/>
      </dsp:style>
    </dsp:sp>
    <dsp:sp modelId="{3FD86641-C603-4209-8194-80BF6E8E8864}">
      <dsp:nvSpPr>
        <dsp:cNvPr id="0" name=""/>
        <dsp:cNvSpPr/>
      </dsp:nvSpPr>
      <dsp:spPr>
        <a:xfrm>
          <a:off x="1589684" y="431444"/>
          <a:ext cx="1771192" cy="1771192"/>
        </a:xfrm>
        <a:prstGeom prst="roundRect">
          <a:avLst/>
        </a:prstGeom>
        <a:solidFill>
          <a:schemeClr val="bg1">
            <a:lumMod val="9500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a:solidFill>
                <a:schemeClr val="tx1">
                  <a:lumMod val="65000"/>
                  <a:lumOff val="35000"/>
                </a:schemeClr>
              </a:solidFill>
            </a:rPr>
            <a:t>Disease</a:t>
          </a:r>
        </a:p>
        <a:p>
          <a:pPr lvl="0" algn="l" defTabSz="711200">
            <a:lnSpc>
              <a:spcPct val="90000"/>
            </a:lnSpc>
            <a:spcBef>
              <a:spcPct val="0"/>
            </a:spcBef>
            <a:spcAft>
              <a:spcPct val="35000"/>
            </a:spcAft>
          </a:pPr>
          <a:r>
            <a:rPr lang="en-US" sz="1200" kern="1200" dirty="0">
              <a:solidFill>
                <a:schemeClr val="tx2"/>
              </a:solidFill>
            </a:rPr>
            <a:t>What a patient </a:t>
          </a:r>
          <a:r>
            <a:rPr lang="en-US" sz="1200" b="1" kern="1200" dirty="0">
              <a:solidFill>
                <a:schemeClr val="tx2"/>
              </a:solidFill>
            </a:rPr>
            <a:t>HAS</a:t>
          </a:r>
        </a:p>
        <a:p>
          <a:pPr lvl="0" algn="l" defTabSz="711200">
            <a:lnSpc>
              <a:spcPct val="90000"/>
            </a:lnSpc>
            <a:spcBef>
              <a:spcPct val="0"/>
            </a:spcBef>
            <a:spcAft>
              <a:spcPct val="35000"/>
            </a:spcAft>
          </a:pPr>
          <a:r>
            <a:rPr lang="en-US" sz="1050" i="1" kern="1200" dirty="0">
              <a:solidFill>
                <a:schemeClr val="tx2"/>
              </a:solidFill>
            </a:rPr>
            <a:t>e.g., bipolar, schizophrenia, delirium </a:t>
          </a:r>
        </a:p>
      </dsp:txBody>
      <dsp:txXfrm>
        <a:off x="1676146" y="517906"/>
        <a:ext cx="1598268" cy="1598268"/>
      </dsp:txXfrm>
    </dsp:sp>
    <dsp:sp modelId="{628A5316-030B-4CBC-A400-388F103A7CA7}">
      <dsp:nvSpPr>
        <dsp:cNvPr id="0" name=""/>
        <dsp:cNvSpPr/>
      </dsp:nvSpPr>
      <dsp:spPr>
        <a:xfrm>
          <a:off x="3497122" y="431444"/>
          <a:ext cx="1771192" cy="1771192"/>
        </a:xfrm>
        <a:prstGeom prst="roundRect">
          <a:avLst/>
        </a:prstGeom>
        <a:solidFill>
          <a:schemeClr val="bg1">
            <a:lumMod val="9500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a:solidFill>
                <a:schemeClr val="tx1">
                  <a:lumMod val="65000"/>
                  <a:lumOff val="35000"/>
                </a:schemeClr>
              </a:solidFill>
            </a:rPr>
            <a:t>Dimensions</a:t>
          </a:r>
        </a:p>
        <a:p>
          <a:pPr lvl="0" algn="l" defTabSz="711200">
            <a:lnSpc>
              <a:spcPct val="90000"/>
            </a:lnSpc>
            <a:spcBef>
              <a:spcPct val="0"/>
            </a:spcBef>
            <a:spcAft>
              <a:spcPct val="35000"/>
            </a:spcAft>
          </a:pPr>
          <a:r>
            <a:rPr lang="en-US" sz="1200" kern="1200" dirty="0">
              <a:solidFill>
                <a:schemeClr val="tx2"/>
              </a:solidFill>
            </a:rPr>
            <a:t>What a patient </a:t>
          </a:r>
          <a:r>
            <a:rPr lang="en-US" sz="1200" b="1" kern="1200" dirty="0">
              <a:solidFill>
                <a:schemeClr val="tx2"/>
              </a:solidFill>
            </a:rPr>
            <a:t>IS</a:t>
          </a:r>
        </a:p>
        <a:p>
          <a:pPr lvl="0" algn="l" defTabSz="711200">
            <a:lnSpc>
              <a:spcPct val="90000"/>
            </a:lnSpc>
            <a:spcBef>
              <a:spcPct val="0"/>
            </a:spcBef>
            <a:spcAft>
              <a:spcPct val="35000"/>
            </a:spcAft>
          </a:pPr>
          <a:endParaRPr lang="en-US" sz="1050" i="1" kern="1200" dirty="0">
            <a:solidFill>
              <a:schemeClr val="tx2"/>
            </a:solidFill>
          </a:endParaRPr>
        </a:p>
        <a:p>
          <a:pPr lvl="0" algn="l" defTabSz="711200">
            <a:lnSpc>
              <a:spcPct val="90000"/>
            </a:lnSpc>
            <a:spcBef>
              <a:spcPct val="0"/>
            </a:spcBef>
            <a:spcAft>
              <a:spcPct val="35000"/>
            </a:spcAft>
          </a:pPr>
          <a:r>
            <a:rPr lang="en-US" sz="1050" i="1" kern="1200" dirty="0">
              <a:solidFill>
                <a:schemeClr val="tx2"/>
              </a:solidFill>
            </a:rPr>
            <a:t>e.g., IQ, personality inventory (NEO)</a:t>
          </a:r>
        </a:p>
      </dsp:txBody>
      <dsp:txXfrm>
        <a:off x="3583584" y="517906"/>
        <a:ext cx="1598268" cy="1598268"/>
      </dsp:txXfrm>
    </dsp:sp>
    <dsp:sp modelId="{398E2441-BD09-470F-8619-B14FD48C69FD}">
      <dsp:nvSpPr>
        <dsp:cNvPr id="0" name=""/>
        <dsp:cNvSpPr/>
      </dsp:nvSpPr>
      <dsp:spPr>
        <a:xfrm>
          <a:off x="1589684" y="2338882"/>
          <a:ext cx="1771192" cy="1771192"/>
        </a:xfrm>
        <a:prstGeom prst="roundRect">
          <a:avLst/>
        </a:prstGeom>
        <a:solidFill>
          <a:schemeClr val="bg1">
            <a:lumMod val="9500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err="1">
              <a:solidFill>
                <a:schemeClr val="tx1">
                  <a:lumMod val="65000"/>
                  <a:lumOff val="35000"/>
                </a:schemeClr>
              </a:solidFill>
            </a:rPr>
            <a:t>Behaviours</a:t>
          </a:r>
          <a:endParaRPr lang="en-US" sz="1600" b="1" kern="1200" dirty="0">
            <a:solidFill>
              <a:schemeClr val="tx1">
                <a:lumMod val="65000"/>
                <a:lumOff val="35000"/>
              </a:schemeClr>
            </a:solidFill>
          </a:endParaRPr>
        </a:p>
        <a:p>
          <a:pPr lvl="0" algn="l" defTabSz="711200">
            <a:lnSpc>
              <a:spcPct val="90000"/>
            </a:lnSpc>
            <a:spcBef>
              <a:spcPct val="0"/>
            </a:spcBef>
            <a:spcAft>
              <a:spcPct val="35000"/>
            </a:spcAft>
          </a:pPr>
          <a:r>
            <a:rPr lang="en-US" sz="1200" kern="1200" dirty="0">
              <a:solidFill>
                <a:schemeClr val="tx2"/>
              </a:solidFill>
            </a:rPr>
            <a:t>What a patient </a:t>
          </a:r>
          <a:r>
            <a:rPr lang="en-US" sz="1200" b="1" kern="1200" dirty="0">
              <a:solidFill>
                <a:schemeClr val="tx2"/>
              </a:solidFill>
            </a:rPr>
            <a:t>DOES</a:t>
          </a:r>
        </a:p>
        <a:p>
          <a:pPr lvl="0" algn="l" defTabSz="711200">
            <a:lnSpc>
              <a:spcPct val="90000"/>
            </a:lnSpc>
            <a:spcBef>
              <a:spcPct val="0"/>
            </a:spcBef>
            <a:spcAft>
              <a:spcPct val="35000"/>
            </a:spcAft>
          </a:pPr>
          <a:endParaRPr lang="en-US" sz="1050" i="1" kern="1200" dirty="0">
            <a:solidFill>
              <a:schemeClr val="tx2"/>
            </a:solidFill>
            <a:effectLst/>
          </a:endParaRPr>
        </a:p>
        <a:p>
          <a:pPr lvl="0" algn="l" defTabSz="711200">
            <a:lnSpc>
              <a:spcPct val="90000"/>
            </a:lnSpc>
            <a:spcBef>
              <a:spcPct val="0"/>
            </a:spcBef>
            <a:spcAft>
              <a:spcPct val="35000"/>
            </a:spcAft>
          </a:pPr>
          <a:r>
            <a:rPr lang="en-US" sz="1050" i="1" kern="1200" dirty="0">
              <a:solidFill>
                <a:schemeClr val="tx2"/>
              </a:solidFill>
              <a:effectLst/>
            </a:rPr>
            <a:t>e.g., Substance use, </a:t>
          </a:r>
          <a:r>
            <a:rPr lang="en-US" sz="1050" i="1" kern="1200" dirty="0" err="1">
              <a:solidFill>
                <a:schemeClr val="tx2"/>
              </a:solidFill>
              <a:effectLst/>
            </a:rPr>
            <a:t>behaivoural</a:t>
          </a:r>
          <a:r>
            <a:rPr lang="en-US" sz="1050" i="1" kern="1200" dirty="0">
              <a:solidFill>
                <a:schemeClr val="tx2"/>
              </a:solidFill>
              <a:effectLst/>
            </a:rPr>
            <a:t> disorders</a:t>
          </a:r>
          <a:endParaRPr lang="en-US" sz="1050" i="1" kern="1200" dirty="0">
            <a:solidFill>
              <a:schemeClr val="tx2"/>
            </a:solidFill>
          </a:endParaRPr>
        </a:p>
      </dsp:txBody>
      <dsp:txXfrm>
        <a:off x="1676146" y="2425344"/>
        <a:ext cx="1598268" cy="1598268"/>
      </dsp:txXfrm>
    </dsp:sp>
    <dsp:sp modelId="{BCD70D68-E798-4454-9092-6A2E69946008}">
      <dsp:nvSpPr>
        <dsp:cNvPr id="0" name=""/>
        <dsp:cNvSpPr/>
      </dsp:nvSpPr>
      <dsp:spPr>
        <a:xfrm>
          <a:off x="3497122" y="2338882"/>
          <a:ext cx="1771192" cy="1771192"/>
        </a:xfrm>
        <a:prstGeom prst="roundRect">
          <a:avLst/>
        </a:prstGeom>
        <a:solidFill>
          <a:schemeClr val="bg1">
            <a:lumMod val="95000"/>
          </a:schemeClr>
        </a:solidFill>
        <a:ln w="12700" cap="flat" cmpd="sng" algn="ctr">
          <a:solidFill>
            <a:schemeClr val="tx2"/>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t" anchorCtr="0">
          <a:noAutofit/>
        </a:bodyPr>
        <a:lstStyle/>
        <a:p>
          <a:pPr lvl="0" algn="l" defTabSz="711200">
            <a:lnSpc>
              <a:spcPct val="90000"/>
            </a:lnSpc>
            <a:spcBef>
              <a:spcPct val="0"/>
            </a:spcBef>
            <a:spcAft>
              <a:spcPct val="35000"/>
            </a:spcAft>
          </a:pPr>
          <a:r>
            <a:rPr lang="en-US" sz="1600" b="1" kern="1200" dirty="0">
              <a:solidFill>
                <a:schemeClr val="tx1">
                  <a:lumMod val="65000"/>
                  <a:lumOff val="35000"/>
                </a:schemeClr>
              </a:solidFill>
            </a:rPr>
            <a:t>Stories</a:t>
          </a:r>
        </a:p>
        <a:p>
          <a:pPr lvl="0" algn="l" defTabSz="711200">
            <a:lnSpc>
              <a:spcPct val="90000"/>
            </a:lnSpc>
            <a:spcBef>
              <a:spcPct val="0"/>
            </a:spcBef>
            <a:spcAft>
              <a:spcPct val="35000"/>
            </a:spcAft>
          </a:pPr>
          <a:r>
            <a:rPr lang="en-US" sz="1200" kern="1200" dirty="0">
              <a:solidFill>
                <a:schemeClr val="tx2"/>
              </a:solidFill>
            </a:rPr>
            <a:t>What a patient </a:t>
          </a:r>
          <a:r>
            <a:rPr lang="en-US" sz="1200" b="1" kern="1200" dirty="0">
              <a:solidFill>
                <a:schemeClr val="tx2"/>
              </a:solidFill>
            </a:rPr>
            <a:t>ENCOUNTERED</a:t>
          </a:r>
        </a:p>
        <a:p>
          <a:pPr lvl="0" algn="l" defTabSz="711200">
            <a:lnSpc>
              <a:spcPct val="90000"/>
            </a:lnSpc>
            <a:spcBef>
              <a:spcPct val="0"/>
            </a:spcBef>
            <a:spcAft>
              <a:spcPct val="35000"/>
            </a:spcAft>
          </a:pPr>
          <a:endParaRPr lang="en-US" sz="1050" i="1" kern="1200" dirty="0">
            <a:solidFill>
              <a:schemeClr val="tx2"/>
            </a:solidFill>
          </a:endParaRPr>
        </a:p>
        <a:p>
          <a:pPr lvl="0" algn="l" defTabSz="711200">
            <a:lnSpc>
              <a:spcPct val="90000"/>
            </a:lnSpc>
            <a:spcBef>
              <a:spcPct val="0"/>
            </a:spcBef>
            <a:spcAft>
              <a:spcPct val="35000"/>
            </a:spcAft>
          </a:pPr>
          <a:r>
            <a:rPr lang="en-US" sz="1050" i="1" kern="1200" dirty="0">
              <a:solidFill>
                <a:schemeClr val="tx2"/>
              </a:solidFill>
            </a:rPr>
            <a:t>e.g., grief, PTSD</a:t>
          </a:r>
        </a:p>
      </dsp:txBody>
      <dsp:txXfrm>
        <a:off x="3583584" y="2425344"/>
        <a:ext cx="1598268" cy="159826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27491-05DA-4DE2-9A6B-446FDEB8E6D2}">
      <dsp:nvSpPr>
        <dsp:cNvPr id="0" name=""/>
        <dsp:cNvSpPr/>
      </dsp:nvSpPr>
      <dsp:spPr>
        <a:xfrm>
          <a:off x="1339" y="1091356"/>
          <a:ext cx="1539478" cy="769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a:t>Engagement</a:t>
          </a:r>
        </a:p>
      </dsp:txBody>
      <dsp:txXfrm>
        <a:off x="23884" y="1113901"/>
        <a:ext cx="1494388" cy="724649"/>
      </dsp:txXfrm>
    </dsp:sp>
    <dsp:sp modelId="{9C29E493-47AF-4545-A618-B7F14D7E17D0}">
      <dsp:nvSpPr>
        <dsp:cNvPr id="0" name=""/>
        <dsp:cNvSpPr/>
      </dsp:nvSpPr>
      <dsp:spPr>
        <a:xfrm>
          <a:off x="155287" y="1861095"/>
          <a:ext cx="153947" cy="577304"/>
        </a:xfrm>
        <a:custGeom>
          <a:avLst/>
          <a:gdLst/>
          <a:ahLst/>
          <a:cxnLst/>
          <a:rect l="0" t="0" r="0" b="0"/>
          <a:pathLst>
            <a:path>
              <a:moveTo>
                <a:pt x="0" y="0"/>
              </a:moveTo>
              <a:lnTo>
                <a:pt x="0" y="577304"/>
              </a:lnTo>
              <a:lnTo>
                <a:pt x="153947" y="5773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A784240-B367-446D-805D-C65072B23A7F}">
      <dsp:nvSpPr>
        <dsp:cNvPr id="0" name=""/>
        <dsp:cNvSpPr/>
      </dsp:nvSpPr>
      <dsp:spPr>
        <a:xfrm>
          <a:off x="309235" y="2053530"/>
          <a:ext cx="1231582" cy="769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a:t>Values/Importance</a:t>
          </a:r>
        </a:p>
      </dsp:txBody>
      <dsp:txXfrm>
        <a:off x="331780" y="2076075"/>
        <a:ext cx="1186492" cy="724649"/>
      </dsp:txXfrm>
    </dsp:sp>
    <dsp:sp modelId="{803D861F-1A36-4D52-A068-B150B4569182}">
      <dsp:nvSpPr>
        <dsp:cNvPr id="0" name=""/>
        <dsp:cNvSpPr/>
      </dsp:nvSpPr>
      <dsp:spPr>
        <a:xfrm>
          <a:off x="155287" y="1861095"/>
          <a:ext cx="153947" cy="1539478"/>
        </a:xfrm>
        <a:custGeom>
          <a:avLst/>
          <a:gdLst/>
          <a:ahLst/>
          <a:cxnLst/>
          <a:rect l="0" t="0" r="0" b="0"/>
          <a:pathLst>
            <a:path>
              <a:moveTo>
                <a:pt x="0" y="0"/>
              </a:moveTo>
              <a:lnTo>
                <a:pt x="0" y="1539478"/>
              </a:lnTo>
              <a:lnTo>
                <a:pt x="153947" y="15394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55BA2F-9D0F-4C68-B6ED-B53E0FB442A8}">
      <dsp:nvSpPr>
        <dsp:cNvPr id="0" name=""/>
        <dsp:cNvSpPr/>
      </dsp:nvSpPr>
      <dsp:spPr>
        <a:xfrm>
          <a:off x="309235" y="3015704"/>
          <a:ext cx="1231582" cy="769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a:t>What they need? (Case Management)</a:t>
          </a:r>
        </a:p>
      </dsp:txBody>
      <dsp:txXfrm>
        <a:off x="331780" y="3038249"/>
        <a:ext cx="1186492" cy="724649"/>
      </dsp:txXfrm>
    </dsp:sp>
    <dsp:sp modelId="{C9943C9D-6AC4-4019-A250-35A5EAF15979}">
      <dsp:nvSpPr>
        <dsp:cNvPr id="0" name=""/>
        <dsp:cNvSpPr/>
      </dsp:nvSpPr>
      <dsp:spPr>
        <a:xfrm>
          <a:off x="1925687" y="1091356"/>
          <a:ext cx="1539478" cy="769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a:t>Addiction medicine</a:t>
          </a:r>
        </a:p>
      </dsp:txBody>
      <dsp:txXfrm>
        <a:off x="1948232" y="1113901"/>
        <a:ext cx="1494388" cy="724649"/>
      </dsp:txXfrm>
    </dsp:sp>
    <dsp:sp modelId="{1E6429D3-8F26-4FF9-A19E-E3956CA1CEDC}">
      <dsp:nvSpPr>
        <dsp:cNvPr id="0" name=""/>
        <dsp:cNvSpPr/>
      </dsp:nvSpPr>
      <dsp:spPr>
        <a:xfrm>
          <a:off x="2079634" y="1861095"/>
          <a:ext cx="153947" cy="577304"/>
        </a:xfrm>
        <a:custGeom>
          <a:avLst/>
          <a:gdLst/>
          <a:ahLst/>
          <a:cxnLst/>
          <a:rect l="0" t="0" r="0" b="0"/>
          <a:pathLst>
            <a:path>
              <a:moveTo>
                <a:pt x="0" y="0"/>
              </a:moveTo>
              <a:lnTo>
                <a:pt x="0" y="577304"/>
              </a:lnTo>
              <a:lnTo>
                <a:pt x="153947" y="5773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4FA11D0-290F-4931-9992-97AD9797A2C8}">
      <dsp:nvSpPr>
        <dsp:cNvPr id="0" name=""/>
        <dsp:cNvSpPr/>
      </dsp:nvSpPr>
      <dsp:spPr>
        <a:xfrm>
          <a:off x="2233582" y="2053530"/>
          <a:ext cx="1231582" cy="769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a:t>Alcohol/Opiates</a:t>
          </a:r>
        </a:p>
      </dsp:txBody>
      <dsp:txXfrm>
        <a:off x="2256127" y="2076075"/>
        <a:ext cx="1186492" cy="724649"/>
      </dsp:txXfrm>
    </dsp:sp>
    <dsp:sp modelId="{C726B735-B1EC-47F3-B8F7-9305967DAC10}">
      <dsp:nvSpPr>
        <dsp:cNvPr id="0" name=""/>
        <dsp:cNvSpPr/>
      </dsp:nvSpPr>
      <dsp:spPr>
        <a:xfrm>
          <a:off x="2079634" y="1861095"/>
          <a:ext cx="153947" cy="1539478"/>
        </a:xfrm>
        <a:custGeom>
          <a:avLst/>
          <a:gdLst/>
          <a:ahLst/>
          <a:cxnLst/>
          <a:rect l="0" t="0" r="0" b="0"/>
          <a:pathLst>
            <a:path>
              <a:moveTo>
                <a:pt x="0" y="0"/>
              </a:moveTo>
              <a:lnTo>
                <a:pt x="0" y="1539478"/>
              </a:lnTo>
              <a:lnTo>
                <a:pt x="153947" y="15394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BAF7F8D-1197-4C8D-BC06-FC06B88E71ED}">
      <dsp:nvSpPr>
        <dsp:cNvPr id="0" name=""/>
        <dsp:cNvSpPr/>
      </dsp:nvSpPr>
      <dsp:spPr>
        <a:xfrm>
          <a:off x="2233582" y="3015704"/>
          <a:ext cx="1231582" cy="769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a:t>Acute Intervention</a:t>
          </a:r>
        </a:p>
      </dsp:txBody>
      <dsp:txXfrm>
        <a:off x="2256127" y="3038249"/>
        <a:ext cx="1186492" cy="724649"/>
      </dsp:txXfrm>
    </dsp:sp>
    <dsp:sp modelId="{65FCED1F-7465-4BCA-A349-3D07E5D4851B}">
      <dsp:nvSpPr>
        <dsp:cNvPr id="0" name=""/>
        <dsp:cNvSpPr/>
      </dsp:nvSpPr>
      <dsp:spPr>
        <a:xfrm>
          <a:off x="3850034" y="1091356"/>
          <a:ext cx="1539478" cy="769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a:t>Think </a:t>
          </a:r>
          <a:r>
            <a:rPr lang="en-US" sz="2000" kern="1200" dirty="0" err="1"/>
            <a:t>Behaviourally</a:t>
          </a:r>
          <a:endParaRPr lang="en-US" sz="2000" kern="1200" dirty="0"/>
        </a:p>
      </dsp:txBody>
      <dsp:txXfrm>
        <a:off x="3872579" y="1113901"/>
        <a:ext cx="1494388" cy="724649"/>
      </dsp:txXfrm>
    </dsp:sp>
    <dsp:sp modelId="{59ACBEB5-A3C4-4D5B-BF2C-08BBFEC62BD4}">
      <dsp:nvSpPr>
        <dsp:cNvPr id="0" name=""/>
        <dsp:cNvSpPr/>
      </dsp:nvSpPr>
      <dsp:spPr>
        <a:xfrm>
          <a:off x="4003982" y="1861095"/>
          <a:ext cx="153947" cy="577304"/>
        </a:xfrm>
        <a:custGeom>
          <a:avLst/>
          <a:gdLst/>
          <a:ahLst/>
          <a:cxnLst/>
          <a:rect l="0" t="0" r="0" b="0"/>
          <a:pathLst>
            <a:path>
              <a:moveTo>
                <a:pt x="0" y="0"/>
              </a:moveTo>
              <a:lnTo>
                <a:pt x="0" y="577304"/>
              </a:lnTo>
              <a:lnTo>
                <a:pt x="153947" y="5773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10014EE-C452-4A0C-A838-9571EF65826D}">
      <dsp:nvSpPr>
        <dsp:cNvPr id="0" name=""/>
        <dsp:cNvSpPr/>
      </dsp:nvSpPr>
      <dsp:spPr>
        <a:xfrm>
          <a:off x="4157930" y="2053530"/>
          <a:ext cx="1231582" cy="769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a:t>Function of use</a:t>
          </a:r>
        </a:p>
      </dsp:txBody>
      <dsp:txXfrm>
        <a:off x="4180475" y="2076075"/>
        <a:ext cx="1186492" cy="724649"/>
      </dsp:txXfrm>
    </dsp:sp>
    <dsp:sp modelId="{89CD4144-F841-4048-A4FE-A241AD3D4D39}">
      <dsp:nvSpPr>
        <dsp:cNvPr id="0" name=""/>
        <dsp:cNvSpPr/>
      </dsp:nvSpPr>
      <dsp:spPr>
        <a:xfrm>
          <a:off x="4003982" y="1861095"/>
          <a:ext cx="153947" cy="1539478"/>
        </a:xfrm>
        <a:custGeom>
          <a:avLst/>
          <a:gdLst/>
          <a:ahLst/>
          <a:cxnLst/>
          <a:rect l="0" t="0" r="0" b="0"/>
          <a:pathLst>
            <a:path>
              <a:moveTo>
                <a:pt x="0" y="0"/>
              </a:moveTo>
              <a:lnTo>
                <a:pt x="0" y="1539478"/>
              </a:lnTo>
              <a:lnTo>
                <a:pt x="153947" y="15394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FD517B9-3727-4B1F-9343-4A251011286B}">
      <dsp:nvSpPr>
        <dsp:cNvPr id="0" name=""/>
        <dsp:cNvSpPr/>
      </dsp:nvSpPr>
      <dsp:spPr>
        <a:xfrm>
          <a:off x="4157930" y="3015704"/>
          <a:ext cx="1231582" cy="769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a:t>Skills/Strategies</a:t>
          </a:r>
        </a:p>
      </dsp:txBody>
      <dsp:txXfrm>
        <a:off x="4180475" y="3038249"/>
        <a:ext cx="1186492" cy="724649"/>
      </dsp:txXfrm>
    </dsp:sp>
    <dsp:sp modelId="{A1F7C6C6-E6F8-4C6B-B2B0-B5A2D94A3488}">
      <dsp:nvSpPr>
        <dsp:cNvPr id="0" name=""/>
        <dsp:cNvSpPr/>
      </dsp:nvSpPr>
      <dsp:spPr>
        <a:xfrm>
          <a:off x="5774382" y="1091356"/>
          <a:ext cx="1539478" cy="7697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en-US" sz="2000" kern="1200" dirty="0"/>
            <a:t>Long Term</a:t>
          </a:r>
        </a:p>
      </dsp:txBody>
      <dsp:txXfrm>
        <a:off x="5796927" y="1113901"/>
        <a:ext cx="1494388" cy="724649"/>
      </dsp:txXfrm>
    </dsp:sp>
    <dsp:sp modelId="{5EB37DB3-3CE5-4A59-B5C7-25D0C7794551}">
      <dsp:nvSpPr>
        <dsp:cNvPr id="0" name=""/>
        <dsp:cNvSpPr/>
      </dsp:nvSpPr>
      <dsp:spPr>
        <a:xfrm>
          <a:off x="5928330" y="1861095"/>
          <a:ext cx="153947" cy="577304"/>
        </a:xfrm>
        <a:custGeom>
          <a:avLst/>
          <a:gdLst/>
          <a:ahLst/>
          <a:cxnLst/>
          <a:rect l="0" t="0" r="0" b="0"/>
          <a:pathLst>
            <a:path>
              <a:moveTo>
                <a:pt x="0" y="0"/>
              </a:moveTo>
              <a:lnTo>
                <a:pt x="0" y="577304"/>
              </a:lnTo>
              <a:lnTo>
                <a:pt x="153947" y="57730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AFB971-55F0-4361-B5C8-6544645B7001}">
      <dsp:nvSpPr>
        <dsp:cNvPr id="0" name=""/>
        <dsp:cNvSpPr/>
      </dsp:nvSpPr>
      <dsp:spPr>
        <a:xfrm>
          <a:off x="6082278" y="2053530"/>
          <a:ext cx="1231582" cy="769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a:t>Give Feedback for EPE</a:t>
          </a:r>
        </a:p>
      </dsp:txBody>
      <dsp:txXfrm>
        <a:off x="6104823" y="2076075"/>
        <a:ext cx="1186492" cy="724649"/>
      </dsp:txXfrm>
    </dsp:sp>
    <dsp:sp modelId="{E11BDE0B-875F-448F-8DE3-C86B340D18CA}">
      <dsp:nvSpPr>
        <dsp:cNvPr id="0" name=""/>
        <dsp:cNvSpPr/>
      </dsp:nvSpPr>
      <dsp:spPr>
        <a:xfrm>
          <a:off x="5928330" y="1861095"/>
          <a:ext cx="153947" cy="1539478"/>
        </a:xfrm>
        <a:custGeom>
          <a:avLst/>
          <a:gdLst/>
          <a:ahLst/>
          <a:cxnLst/>
          <a:rect l="0" t="0" r="0" b="0"/>
          <a:pathLst>
            <a:path>
              <a:moveTo>
                <a:pt x="0" y="0"/>
              </a:moveTo>
              <a:lnTo>
                <a:pt x="0" y="1539478"/>
              </a:lnTo>
              <a:lnTo>
                <a:pt x="153947" y="153947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756CDE-79AE-43E9-9A26-9D7E4965E9B1}">
      <dsp:nvSpPr>
        <dsp:cNvPr id="0" name=""/>
        <dsp:cNvSpPr/>
      </dsp:nvSpPr>
      <dsp:spPr>
        <a:xfrm>
          <a:off x="6082278" y="3015704"/>
          <a:ext cx="1231582" cy="7697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0955" tIns="13970" rIns="20955" bIns="13970" numCol="1" spcCol="1270" anchor="ctr" anchorCtr="0">
          <a:noAutofit/>
        </a:bodyPr>
        <a:lstStyle/>
        <a:p>
          <a:pPr lvl="0" algn="ctr" defTabSz="488950">
            <a:lnSpc>
              <a:spcPct val="90000"/>
            </a:lnSpc>
            <a:spcBef>
              <a:spcPct val="0"/>
            </a:spcBef>
            <a:spcAft>
              <a:spcPct val="35000"/>
            </a:spcAft>
          </a:pPr>
          <a:r>
            <a:rPr lang="en-US" sz="1100" kern="1200" dirty="0"/>
            <a:t>Plan for comorbidities (med/psych/case management)</a:t>
          </a:r>
        </a:p>
      </dsp:txBody>
      <dsp:txXfrm>
        <a:off x="6104823" y="3038249"/>
        <a:ext cx="1186492" cy="724649"/>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86AB43-5765-4D28-807E-04B7BFB480AA}" type="datetimeFigureOut">
              <a:rPr lang="en-US" smtClean="0"/>
              <a:t>2023/10/02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4EBFFE4-E9F2-40FF-9840-5751EAF47013}" type="slidenum">
              <a:rPr lang="en-US" smtClean="0"/>
              <a:t>‹#›</a:t>
            </a:fld>
            <a:endParaRPr lang="en-US"/>
          </a:p>
        </p:txBody>
      </p:sp>
    </p:spTree>
    <p:extLst>
      <p:ext uri="{BB962C8B-B14F-4D97-AF65-F5344CB8AC3E}">
        <p14:creationId xmlns:p14="http://schemas.microsoft.com/office/powerpoint/2010/main" val="6000849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cbi.nlm.nih.gov/books/n/tip42/A74873/"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bwMode="auto">
          <a:xfrm>
            <a:off x="457200" y="720725"/>
            <a:ext cx="6400800" cy="360045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0"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a:cs typeface="MS PGothic" pitchFamily="34" charset="-128"/>
            </a:endParaRPr>
          </a:p>
        </p:txBody>
      </p:sp>
      <p:sp>
        <p:nvSpPr>
          <p:cNvPr id="32771"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Calibri" pitchFamily="34" charset="0"/>
                <a:ea typeface="MS PGothic" pitchFamily="34" charset="-128"/>
              </a:defRPr>
            </a:lvl1pPr>
            <a:lvl2pPr marL="785305" indent="-302040">
              <a:defRPr sz="2500">
                <a:solidFill>
                  <a:schemeClr val="tx1"/>
                </a:solidFill>
                <a:latin typeface="Calibri" pitchFamily="34" charset="0"/>
                <a:ea typeface="MS PGothic" pitchFamily="34" charset="-128"/>
              </a:defRPr>
            </a:lvl2pPr>
            <a:lvl3pPr marL="1208161" indent="-241632">
              <a:defRPr sz="2500">
                <a:solidFill>
                  <a:schemeClr val="tx1"/>
                </a:solidFill>
                <a:latin typeface="Calibri" pitchFamily="34" charset="0"/>
                <a:ea typeface="MS PGothic" pitchFamily="34" charset="-128"/>
              </a:defRPr>
            </a:lvl3pPr>
            <a:lvl4pPr marL="1691426" indent="-241632">
              <a:defRPr sz="2500">
                <a:solidFill>
                  <a:schemeClr val="tx1"/>
                </a:solidFill>
                <a:latin typeface="Calibri" pitchFamily="34" charset="0"/>
                <a:ea typeface="MS PGothic" pitchFamily="34" charset="-128"/>
              </a:defRPr>
            </a:lvl4pPr>
            <a:lvl5pPr marL="2174690" indent="-241632">
              <a:defRPr sz="2500">
                <a:solidFill>
                  <a:schemeClr val="tx1"/>
                </a:solidFill>
                <a:latin typeface="Calibri" pitchFamily="34" charset="0"/>
                <a:ea typeface="MS PGothic" pitchFamily="34" charset="-128"/>
              </a:defRPr>
            </a:lvl5pPr>
            <a:lvl6pPr marL="2657954" indent="-241632" eaLnBrk="0" fontAlgn="base" hangingPunct="0">
              <a:spcBef>
                <a:spcPct val="0"/>
              </a:spcBef>
              <a:spcAft>
                <a:spcPct val="0"/>
              </a:spcAft>
              <a:defRPr sz="2500">
                <a:solidFill>
                  <a:schemeClr val="tx1"/>
                </a:solidFill>
                <a:latin typeface="Calibri" pitchFamily="34" charset="0"/>
                <a:ea typeface="MS PGothic" pitchFamily="34" charset="-128"/>
              </a:defRPr>
            </a:lvl6pPr>
            <a:lvl7pPr marL="3141218" indent="-241632" eaLnBrk="0" fontAlgn="base" hangingPunct="0">
              <a:spcBef>
                <a:spcPct val="0"/>
              </a:spcBef>
              <a:spcAft>
                <a:spcPct val="0"/>
              </a:spcAft>
              <a:defRPr sz="2500">
                <a:solidFill>
                  <a:schemeClr val="tx1"/>
                </a:solidFill>
                <a:latin typeface="Calibri" pitchFamily="34" charset="0"/>
                <a:ea typeface="MS PGothic" pitchFamily="34" charset="-128"/>
              </a:defRPr>
            </a:lvl7pPr>
            <a:lvl8pPr marL="3624483" indent="-241632" eaLnBrk="0" fontAlgn="base" hangingPunct="0">
              <a:spcBef>
                <a:spcPct val="0"/>
              </a:spcBef>
              <a:spcAft>
                <a:spcPct val="0"/>
              </a:spcAft>
              <a:defRPr sz="2500">
                <a:solidFill>
                  <a:schemeClr val="tx1"/>
                </a:solidFill>
                <a:latin typeface="Calibri" pitchFamily="34" charset="0"/>
                <a:ea typeface="MS PGothic" pitchFamily="34" charset="-128"/>
              </a:defRPr>
            </a:lvl8pPr>
            <a:lvl9pPr marL="4107747" indent="-241632" eaLnBrk="0" fontAlgn="base" hangingPunct="0">
              <a:spcBef>
                <a:spcPct val="0"/>
              </a:spcBef>
              <a:spcAft>
                <a:spcPct val="0"/>
              </a:spcAft>
              <a:defRPr sz="2500">
                <a:solidFill>
                  <a:schemeClr val="tx1"/>
                </a:solidFill>
                <a:latin typeface="Calibri" pitchFamily="34" charset="0"/>
                <a:ea typeface="MS PGothic" pitchFamily="34" charset="-128"/>
              </a:defRPr>
            </a:lvl9pPr>
          </a:lstStyle>
          <a:p>
            <a:fld id="{F7EE972B-E764-4C00-ABFF-0E542077BD95}" type="slidenum">
              <a:rPr lang="en-CA" altLang="en-US" sz="1200"/>
              <a:pPr/>
              <a:t>2</a:t>
            </a:fld>
            <a:endParaRPr lang="en-CA" altLang="en-US" sz="1200"/>
          </a:p>
        </p:txBody>
      </p:sp>
    </p:spTree>
    <p:extLst>
      <p:ext uri="{BB962C8B-B14F-4D97-AF65-F5344CB8AC3E}">
        <p14:creationId xmlns:p14="http://schemas.microsoft.com/office/powerpoint/2010/main" val="42101089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9"/>
        <p:cNvGrpSpPr/>
        <p:nvPr/>
      </p:nvGrpSpPr>
      <p:grpSpPr>
        <a:xfrm>
          <a:off x="0" y="0"/>
          <a:ext cx="0" cy="0"/>
          <a:chOff x="0" y="0"/>
          <a:chExt cx="0" cy="0"/>
        </a:xfrm>
      </p:grpSpPr>
      <p:sp>
        <p:nvSpPr>
          <p:cNvPr id="400" name="Google Shape;400;p18: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401" name="Google Shape;401;p18: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602868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17</a:t>
            </a:fld>
            <a:endParaRPr lang="en-US"/>
          </a:p>
        </p:txBody>
      </p:sp>
    </p:spTree>
    <p:extLst>
      <p:ext uri="{BB962C8B-B14F-4D97-AF65-F5344CB8AC3E}">
        <p14:creationId xmlns:p14="http://schemas.microsoft.com/office/powerpoint/2010/main" val="7120729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18</a:t>
            </a:fld>
            <a:endParaRPr lang="en-US"/>
          </a:p>
        </p:txBody>
      </p:sp>
    </p:spTree>
    <p:extLst>
      <p:ext uri="{BB962C8B-B14F-4D97-AF65-F5344CB8AC3E}">
        <p14:creationId xmlns:p14="http://schemas.microsoft.com/office/powerpoint/2010/main" val="22063105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19</a:t>
            </a:fld>
            <a:endParaRPr lang="en-US"/>
          </a:p>
        </p:txBody>
      </p:sp>
    </p:spTree>
    <p:extLst>
      <p:ext uri="{BB962C8B-B14F-4D97-AF65-F5344CB8AC3E}">
        <p14:creationId xmlns:p14="http://schemas.microsoft.com/office/powerpoint/2010/main" val="10148736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20</a:t>
            </a:fld>
            <a:endParaRPr lang="en-US"/>
          </a:p>
        </p:txBody>
      </p:sp>
    </p:spTree>
    <p:extLst>
      <p:ext uri="{BB962C8B-B14F-4D97-AF65-F5344CB8AC3E}">
        <p14:creationId xmlns:p14="http://schemas.microsoft.com/office/powerpoint/2010/main" val="1083640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21</a:t>
            </a:fld>
            <a:endParaRPr lang="en-US"/>
          </a:p>
        </p:txBody>
      </p:sp>
    </p:spTree>
    <p:extLst>
      <p:ext uri="{BB962C8B-B14F-4D97-AF65-F5344CB8AC3E}">
        <p14:creationId xmlns:p14="http://schemas.microsoft.com/office/powerpoint/2010/main" val="2052523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22</a:t>
            </a:fld>
            <a:endParaRPr lang="en-US"/>
          </a:p>
        </p:txBody>
      </p:sp>
    </p:spTree>
    <p:extLst>
      <p:ext uri="{BB962C8B-B14F-4D97-AF65-F5344CB8AC3E}">
        <p14:creationId xmlns:p14="http://schemas.microsoft.com/office/powerpoint/2010/main" val="3338704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23</a:t>
            </a:fld>
            <a:endParaRPr lang="en-US"/>
          </a:p>
        </p:txBody>
      </p:sp>
    </p:spTree>
    <p:extLst>
      <p:ext uri="{BB962C8B-B14F-4D97-AF65-F5344CB8AC3E}">
        <p14:creationId xmlns:p14="http://schemas.microsoft.com/office/powerpoint/2010/main" val="350573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24</a:t>
            </a:fld>
            <a:endParaRPr lang="en-US"/>
          </a:p>
        </p:txBody>
      </p:sp>
    </p:spTree>
    <p:extLst>
      <p:ext uri="{BB962C8B-B14F-4D97-AF65-F5344CB8AC3E}">
        <p14:creationId xmlns:p14="http://schemas.microsoft.com/office/powerpoint/2010/main" val="8676149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25</a:t>
            </a:fld>
            <a:endParaRPr lang="en-US"/>
          </a:p>
        </p:txBody>
      </p:sp>
    </p:spTree>
    <p:extLst>
      <p:ext uri="{BB962C8B-B14F-4D97-AF65-F5344CB8AC3E}">
        <p14:creationId xmlns:p14="http://schemas.microsoft.com/office/powerpoint/2010/main" val="17251979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6</a:t>
            </a:fld>
            <a:endParaRPr lang="en-US"/>
          </a:p>
        </p:txBody>
      </p:sp>
    </p:spTree>
    <p:extLst>
      <p:ext uri="{BB962C8B-B14F-4D97-AF65-F5344CB8AC3E}">
        <p14:creationId xmlns:p14="http://schemas.microsoft.com/office/powerpoint/2010/main" val="36333007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26</a:t>
            </a:fld>
            <a:endParaRPr lang="en-US"/>
          </a:p>
        </p:txBody>
      </p:sp>
    </p:spTree>
    <p:extLst>
      <p:ext uri="{BB962C8B-B14F-4D97-AF65-F5344CB8AC3E}">
        <p14:creationId xmlns:p14="http://schemas.microsoft.com/office/powerpoint/2010/main" val="3448921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27</a:t>
            </a:fld>
            <a:endParaRPr lang="en-US"/>
          </a:p>
        </p:txBody>
      </p:sp>
    </p:spTree>
    <p:extLst>
      <p:ext uri="{BB962C8B-B14F-4D97-AF65-F5344CB8AC3E}">
        <p14:creationId xmlns:p14="http://schemas.microsoft.com/office/powerpoint/2010/main" val="40120276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28</a:t>
            </a:fld>
            <a:endParaRPr lang="en-US"/>
          </a:p>
        </p:txBody>
      </p:sp>
    </p:spTree>
    <p:extLst>
      <p:ext uri="{BB962C8B-B14F-4D97-AF65-F5344CB8AC3E}">
        <p14:creationId xmlns:p14="http://schemas.microsoft.com/office/powerpoint/2010/main" val="2979741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29</a:t>
            </a:fld>
            <a:endParaRPr lang="en-US"/>
          </a:p>
        </p:txBody>
      </p:sp>
    </p:spTree>
    <p:extLst>
      <p:ext uri="{BB962C8B-B14F-4D97-AF65-F5344CB8AC3E}">
        <p14:creationId xmlns:p14="http://schemas.microsoft.com/office/powerpoint/2010/main" val="26290811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30</a:t>
            </a:fld>
            <a:endParaRPr lang="en-US"/>
          </a:p>
        </p:txBody>
      </p:sp>
    </p:spTree>
    <p:extLst>
      <p:ext uri="{BB962C8B-B14F-4D97-AF65-F5344CB8AC3E}">
        <p14:creationId xmlns:p14="http://schemas.microsoft.com/office/powerpoint/2010/main" val="17779835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31</a:t>
            </a:fld>
            <a:endParaRPr lang="en-US"/>
          </a:p>
        </p:txBody>
      </p:sp>
    </p:spTree>
    <p:extLst>
      <p:ext uri="{BB962C8B-B14F-4D97-AF65-F5344CB8AC3E}">
        <p14:creationId xmlns:p14="http://schemas.microsoft.com/office/powerpoint/2010/main" val="262121736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trike="sngStrike" baseline="0" dirty="0"/>
          </a:p>
          <a:p>
            <a:endParaRPr lang="en-US" dirty="0"/>
          </a:p>
        </p:txBody>
      </p:sp>
      <p:sp>
        <p:nvSpPr>
          <p:cNvPr id="4" name="Slide Number Placeholder 3"/>
          <p:cNvSpPr>
            <a:spLocks noGrp="1"/>
          </p:cNvSpPr>
          <p:nvPr>
            <p:ph type="sldNum" sz="quarter" idx="10"/>
          </p:nvPr>
        </p:nvSpPr>
        <p:spPr/>
        <p:txBody>
          <a:bodyPr/>
          <a:lstStyle/>
          <a:p>
            <a:fld id="{40D0FF55-CFC7-4D73-9929-2B68691340BD}" type="slidenum">
              <a:rPr lang="en-US" smtClean="0"/>
              <a:pPr/>
              <a:t>32</a:t>
            </a:fld>
            <a:endParaRPr lang="en-US"/>
          </a:p>
        </p:txBody>
      </p:sp>
    </p:spTree>
    <p:extLst>
      <p:ext uri="{BB962C8B-B14F-4D97-AF65-F5344CB8AC3E}">
        <p14:creationId xmlns:p14="http://schemas.microsoft.com/office/powerpoint/2010/main" val="39741260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0D0FF55-CFC7-4D73-9929-2B68691340BD}" type="slidenum">
              <a:rPr lang="en-US" smtClean="0"/>
              <a:pPr/>
              <a:t>7</a:t>
            </a:fld>
            <a:endParaRPr lang="en-US"/>
          </a:p>
        </p:txBody>
      </p:sp>
    </p:spTree>
    <p:extLst>
      <p:ext uri="{BB962C8B-B14F-4D97-AF65-F5344CB8AC3E}">
        <p14:creationId xmlns:p14="http://schemas.microsoft.com/office/powerpoint/2010/main" val="6148779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0D0FF55-CFC7-4D73-9929-2B68691340BD}" type="slidenum">
              <a:rPr lang="en-US" smtClean="0"/>
              <a:pPr/>
              <a:t>8</a:t>
            </a:fld>
            <a:endParaRPr lang="en-US"/>
          </a:p>
        </p:txBody>
      </p:sp>
    </p:spTree>
    <p:extLst>
      <p:ext uri="{BB962C8B-B14F-4D97-AF65-F5344CB8AC3E}">
        <p14:creationId xmlns:p14="http://schemas.microsoft.com/office/powerpoint/2010/main" val="4087184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Wip</a:t>
            </a:r>
            <a:r>
              <a:rPr lang="en-US" dirty="0"/>
              <a:t> –</a:t>
            </a:r>
            <a:r>
              <a:rPr lang="en-US" baseline="0" dirty="0"/>
              <a:t> is there anyway you can summarize or bunch some of this content together, maybe using a figure such as this? If you could present them with main categories or steps, before going into more detail, it will help them follow you and also help them retain this information. Then, the following slides could expand on this overall structure, going into more detail about one category, then the next, etc. </a:t>
            </a:r>
            <a:endParaRPr lang="en-US" dirty="0"/>
          </a:p>
        </p:txBody>
      </p:sp>
      <p:sp>
        <p:nvSpPr>
          <p:cNvPr id="4" name="Slide Number Placeholder 3"/>
          <p:cNvSpPr>
            <a:spLocks noGrp="1"/>
          </p:cNvSpPr>
          <p:nvPr>
            <p:ph type="sldNum" sz="quarter" idx="10"/>
          </p:nvPr>
        </p:nvSpPr>
        <p:spPr/>
        <p:txBody>
          <a:bodyPr/>
          <a:lstStyle/>
          <a:p>
            <a:fld id="{40D0FF55-CFC7-4D73-9929-2B68691340BD}" type="slidenum">
              <a:rPr lang="en-US" smtClean="0"/>
              <a:pPr/>
              <a:t>10</a:t>
            </a:fld>
            <a:endParaRPr lang="en-US"/>
          </a:p>
        </p:txBody>
      </p:sp>
    </p:spTree>
    <p:extLst>
      <p:ext uri="{BB962C8B-B14F-4D97-AF65-F5344CB8AC3E}">
        <p14:creationId xmlns:p14="http://schemas.microsoft.com/office/powerpoint/2010/main" val="261330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16: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55" name="Google Shape;355;p1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56576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3"/>
        <p:cNvGrpSpPr/>
        <p:nvPr/>
      </p:nvGrpSpPr>
      <p:grpSpPr>
        <a:xfrm>
          <a:off x="0" y="0"/>
          <a:ext cx="0" cy="0"/>
          <a:chOff x="0" y="0"/>
          <a:chExt cx="0" cy="0"/>
        </a:xfrm>
      </p:grpSpPr>
      <p:sp>
        <p:nvSpPr>
          <p:cNvPr id="354" name="Google Shape;354;p16: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55" name="Google Shape;355;p16: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540462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Figure 2-1. Level of Care Quadrants</a:t>
            </a:r>
          </a:p>
          <a:p>
            <a:r>
              <a:rPr lang="en-US" sz="1200" b="0" i="1" kern="1200" dirty="0">
                <a:solidFill>
                  <a:schemeClr val="tx1"/>
                </a:solidFill>
                <a:effectLst/>
                <a:latin typeface="+mn-lt"/>
                <a:ea typeface="+mn-ea"/>
                <a:cs typeface="+mn-cs"/>
              </a:rPr>
              <a:t>Quadrant I:</a:t>
            </a:r>
            <a:r>
              <a:rPr lang="en-US" sz="1200" b="0" i="0" kern="1200" dirty="0">
                <a:solidFill>
                  <a:schemeClr val="tx1"/>
                </a:solidFill>
                <a:effectLst/>
                <a:latin typeface="+mn-lt"/>
                <a:ea typeface="+mn-ea"/>
                <a:cs typeface="+mn-cs"/>
              </a:rPr>
              <a:t> This quadrant includes individuals with low severity substance abuse and low severity mental disorders. These low severity individuals can be accommodated in intermediate outpatient settings of either mental health or chemical dependency programs, with consultation or collaboration between settings if needed. Alternatively, some individuals will be identified and managed in primary care settings with consultation from mental health and/or substance abuse treatment providers.</a:t>
            </a:r>
          </a:p>
          <a:p>
            <a:r>
              <a:rPr lang="en-US" sz="1200" b="0" i="1" kern="1200" dirty="0">
                <a:solidFill>
                  <a:schemeClr val="tx1"/>
                </a:solidFill>
                <a:effectLst/>
                <a:latin typeface="+mn-lt"/>
                <a:ea typeface="+mn-ea"/>
                <a:cs typeface="+mn-cs"/>
              </a:rPr>
              <a:t>Quadrant II:</a:t>
            </a:r>
            <a:r>
              <a:rPr lang="en-US" sz="1200" b="0" i="0" kern="1200" dirty="0">
                <a:solidFill>
                  <a:schemeClr val="tx1"/>
                </a:solidFill>
                <a:effectLst/>
                <a:latin typeface="+mn-lt"/>
                <a:ea typeface="+mn-ea"/>
                <a:cs typeface="+mn-cs"/>
              </a:rPr>
              <a:t> This quadrant includes individuals with high severity mental disorders who are usually identified as priority clients within the mental health system and who also have low severity substance use disorders (e.g., substance dependence in remission or partial remission). These individuals ordinarily receive continuing care in the mental health system and are likely to be well served in a variety of intermediate level mental health programs using integrated case management.</a:t>
            </a:r>
          </a:p>
          <a:p>
            <a:r>
              <a:rPr lang="en-US" sz="1200" b="0" i="1" kern="1200" dirty="0">
                <a:solidFill>
                  <a:schemeClr val="tx1"/>
                </a:solidFill>
                <a:effectLst/>
                <a:latin typeface="+mn-lt"/>
                <a:ea typeface="+mn-ea"/>
                <a:cs typeface="+mn-cs"/>
              </a:rPr>
              <a:t>Quadrant III:</a:t>
            </a:r>
            <a:r>
              <a:rPr lang="en-US" sz="1200" b="0" i="0" kern="1200" dirty="0">
                <a:solidFill>
                  <a:schemeClr val="tx1"/>
                </a:solidFill>
                <a:effectLst/>
                <a:latin typeface="+mn-lt"/>
                <a:ea typeface="+mn-ea"/>
                <a:cs typeface="+mn-cs"/>
              </a:rPr>
              <a:t> This quadrant includes individuals who have severe substance use disorders and low or moderate severity mental disorders. They are generally well accommodated in intermediate level substance abuse treatment programs. In some cases there is a need for coordination and collaboration with affiliated mental health programs to provide ongoing treatment of the mental disorders.</a:t>
            </a:r>
          </a:p>
          <a:p>
            <a:r>
              <a:rPr lang="en-US" sz="1200" b="0" i="1" kern="1200" dirty="0">
                <a:solidFill>
                  <a:schemeClr val="tx1"/>
                </a:solidFill>
                <a:effectLst/>
                <a:latin typeface="+mn-lt"/>
                <a:ea typeface="+mn-ea"/>
                <a:cs typeface="+mn-cs"/>
              </a:rPr>
              <a:t>Quadrant IV:</a:t>
            </a:r>
            <a:r>
              <a:rPr lang="en-US" sz="1200" b="0" i="0" kern="1200" dirty="0">
                <a:solidFill>
                  <a:schemeClr val="tx1"/>
                </a:solidFill>
                <a:effectLst/>
                <a:latin typeface="+mn-lt"/>
                <a:ea typeface="+mn-ea"/>
                <a:cs typeface="+mn-cs"/>
              </a:rPr>
              <a:t> Quadrant IV is divided into two subgroups. One subgroup includes individuals with serious and persistent mental illness (SPMI) who also have severe and unstable substance use disorders. The other subgroup includes individuals with severe and unstable substance use disorders and severe and unstable behavioral health problems (e.g., violence, suicidality) who do not (yet) meet criteria for SPMI. These individuals require intensive, comprehensive, and integrated services for both their substance use and mental disorders. The locus of treatment can be specialized residential substance abuse treatment programs such as modified therapeutic communities in State hospitals, jails, or even in settings that provide acute care such as emergency rooms (see </a:t>
            </a:r>
            <a:r>
              <a:rPr lang="en-US" sz="1200" b="0" i="0" kern="1200" dirty="0">
                <a:solidFill>
                  <a:schemeClr val="tx1"/>
                </a:solidFill>
                <a:effectLst/>
                <a:latin typeface="+mn-lt"/>
                <a:ea typeface="+mn-ea"/>
                <a:cs typeface="+mn-cs"/>
                <a:hlinkClick r:id="rId3"/>
              </a:rPr>
              <a:t>chapter 7</a:t>
            </a:r>
            <a:r>
              <a:rPr lang="en-US" sz="1200" b="0" i="0" kern="1200" dirty="0">
                <a:solidFill>
                  <a:schemeClr val="tx1"/>
                </a:solidFill>
                <a:effectLst/>
                <a:latin typeface="+mn-lt"/>
                <a:ea typeface="+mn-ea"/>
                <a:cs typeface="+mn-cs"/>
              </a:rPr>
              <a:t> for an example in an emergency room setting).</a:t>
            </a:r>
          </a:p>
          <a:p>
            <a:endParaRPr lang="en-US" dirty="0"/>
          </a:p>
        </p:txBody>
      </p:sp>
      <p:sp>
        <p:nvSpPr>
          <p:cNvPr id="4" name="Slide Number Placeholder 3"/>
          <p:cNvSpPr>
            <a:spLocks noGrp="1"/>
          </p:cNvSpPr>
          <p:nvPr>
            <p:ph type="sldNum" sz="quarter" idx="10"/>
          </p:nvPr>
        </p:nvSpPr>
        <p:spPr/>
        <p:txBody>
          <a:bodyPr/>
          <a:lstStyle/>
          <a:p>
            <a:fld id="{40D0FF55-CFC7-4D73-9929-2B68691340BD}" type="slidenum">
              <a:rPr lang="en-US" smtClean="0"/>
              <a:pPr/>
              <a:t>13</a:t>
            </a:fld>
            <a:endParaRPr lang="en-US" dirty="0"/>
          </a:p>
        </p:txBody>
      </p:sp>
    </p:spTree>
    <p:extLst>
      <p:ext uri="{BB962C8B-B14F-4D97-AF65-F5344CB8AC3E}">
        <p14:creationId xmlns:p14="http://schemas.microsoft.com/office/powerpoint/2010/main" val="3223697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1"/>
        <p:cNvGrpSpPr/>
        <p:nvPr/>
      </p:nvGrpSpPr>
      <p:grpSpPr>
        <a:xfrm>
          <a:off x="0" y="0"/>
          <a:ext cx="0" cy="0"/>
          <a:chOff x="0" y="0"/>
          <a:chExt cx="0" cy="0"/>
        </a:xfrm>
      </p:grpSpPr>
      <p:sp>
        <p:nvSpPr>
          <p:cNvPr id="362" name="Google Shape;362;p17:notes"/>
          <p:cNvSpPr txBox="1">
            <a:spLocks noGrp="1"/>
          </p:cNvSpPr>
          <p:nvPr>
            <p:ph type="body" idx="1"/>
          </p:nvPr>
        </p:nvSpPr>
        <p:spPr>
          <a:xfrm>
            <a:off x="731520" y="4560570"/>
            <a:ext cx="5852160" cy="4320540"/>
          </a:xfrm>
          <a:prstGeom prst="rect">
            <a:avLst/>
          </a:prstGeom>
        </p:spPr>
        <p:txBody>
          <a:bodyPr spcFirstLastPara="1" wrap="square" lIns="96650" tIns="48325" rIns="96650" bIns="48325" anchor="t" anchorCtr="0">
            <a:noAutofit/>
          </a:bodyPr>
          <a:lstStyle/>
          <a:p>
            <a:pPr marL="0" lvl="0" indent="0" algn="l" rtl="0">
              <a:spcBef>
                <a:spcPts val="0"/>
              </a:spcBef>
              <a:spcAft>
                <a:spcPts val="0"/>
              </a:spcAft>
              <a:buNone/>
            </a:pPr>
            <a:endParaRPr/>
          </a:p>
        </p:txBody>
      </p:sp>
      <p:sp>
        <p:nvSpPr>
          <p:cNvPr id="363" name="Google Shape;363;p17:notes"/>
          <p:cNvSpPr>
            <a:spLocks noGrp="1" noRot="1" noChangeAspect="1"/>
          </p:cNvSpPr>
          <p:nvPr>
            <p:ph type="sldImg" idx="2"/>
          </p:nvPr>
        </p:nvSpPr>
        <p:spPr>
          <a:xfrm>
            <a:off x="457200" y="720725"/>
            <a:ext cx="6400800" cy="360045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83894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9CA050-BA73-4A5B-8732-018DB533EBBD}" type="datetimeFigureOut">
              <a:rPr lang="en-US" smtClean="0"/>
              <a:t>2023/10/02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230567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CA050-BA73-4A5B-8732-018DB533EBBD}" type="datetimeFigureOut">
              <a:rPr lang="en-US" smtClean="0"/>
              <a:t>2023/10/02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50763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CA050-BA73-4A5B-8732-018DB533EBBD}" type="datetimeFigureOut">
              <a:rPr lang="en-US" smtClean="0"/>
              <a:t>2023/10/02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24056693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136"/>
        <p:cNvGrpSpPr/>
        <p:nvPr/>
      </p:nvGrpSpPr>
      <p:grpSpPr>
        <a:xfrm>
          <a:off x="0" y="0"/>
          <a:ext cx="0" cy="0"/>
          <a:chOff x="0" y="0"/>
          <a:chExt cx="0" cy="0"/>
        </a:xfrm>
      </p:grpSpPr>
      <p:sp>
        <p:nvSpPr>
          <p:cNvPr id="137" name="Google Shape;137;p48"/>
          <p:cNvSpPr txBox="1">
            <a:spLocks noGrp="1"/>
          </p:cNvSpPr>
          <p:nvPr>
            <p:ph type="ftr" idx="11"/>
          </p:nvPr>
        </p:nvSpPr>
        <p:spPr>
          <a:xfrm>
            <a:off x="9753600" y="6355082"/>
            <a:ext cx="182880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8" name="Google Shape;138;p48"/>
          <p:cNvSpPr txBox="1">
            <a:spLocks noGrp="1"/>
          </p:cNvSpPr>
          <p:nvPr>
            <p:ph type="sldNum" idx="12"/>
          </p:nvPr>
        </p:nvSpPr>
        <p:spPr>
          <a:xfrm>
            <a:off x="11582400" y="6355082"/>
            <a:ext cx="508000" cy="365125"/>
          </a:xfrm>
          <a:prstGeom prst="rect">
            <a:avLst/>
          </a:prstGeom>
          <a:noFill/>
          <a:ln>
            <a:noFill/>
          </a:ln>
        </p:spPr>
        <p:txBody>
          <a:bodyPr spcFirstLastPara="1" wrap="square" lIns="91425" tIns="45700" rIns="91425" bIns="45700" anchor="ctr" anchorCtr="0">
            <a:noAutofit/>
          </a:bodyPr>
          <a:lstStyle>
            <a:lvl1pPr marL="0" lvl="0" indent="0" algn="ctr">
              <a:spcBef>
                <a:spcPts val="0"/>
              </a:spcBef>
              <a:buNone/>
              <a:defRPr>
                <a:solidFill>
                  <a:srgbClr val="888888"/>
                </a:solidFill>
              </a:defRPr>
            </a:lvl1pPr>
            <a:lvl2pPr marL="0" lvl="1" indent="0" algn="ctr">
              <a:spcBef>
                <a:spcPts val="0"/>
              </a:spcBef>
              <a:buNone/>
              <a:defRPr>
                <a:solidFill>
                  <a:srgbClr val="888888"/>
                </a:solidFill>
              </a:defRPr>
            </a:lvl2pPr>
            <a:lvl3pPr marL="0" lvl="2" indent="0" algn="ctr">
              <a:spcBef>
                <a:spcPts val="0"/>
              </a:spcBef>
              <a:buNone/>
              <a:defRPr>
                <a:solidFill>
                  <a:srgbClr val="888888"/>
                </a:solidFill>
              </a:defRPr>
            </a:lvl3pPr>
            <a:lvl4pPr marL="0" lvl="3" indent="0" algn="ctr">
              <a:spcBef>
                <a:spcPts val="0"/>
              </a:spcBef>
              <a:buNone/>
              <a:defRPr>
                <a:solidFill>
                  <a:srgbClr val="888888"/>
                </a:solidFill>
              </a:defRPr>
            </a:lvl4pPr>
            <a:lvl5pPr marL="0" lvl="4" indent="0" algn="ctr">
              <a:spcBef>
                <a:spcPts val="0"/>
              </a:spcBef>
              <a:buNone/>
              <a:defRPr>
                <a:solidFill>
                  <a:srgbClr val="888888"/>
                </a:solidFill>
              </a:defRPr>
            </a:lvl5pPr>
            <a:lvl6pPr marL="0" lvl="5" indent="0" algn="ctr">
              <a:spcBef>
                <a:spcPts val="0"/>
              </a:spcBef>
              <a:buNone/>
              <a:defRPr>
                <a:solidFill>
                  <a:srgbClr val="888888"/>
                </a:solidFill>
              </a:defRPr>
            </a:lvl6pPr>
            <a:lvl7pPr marL="0" lvl="6" indent="0" algn="ctr">
              <a:spcBef>
                <a:spcPts val="0"/>
              </a:spcBef>
              <a:buNone/>
              <a:defRPr>
                <a:solidFill>
                  <a:srgbClr val="888888"/>
                </a:solidFill>
              </a:defRPr>
            </a:lvl7pPr>
            <a:lvl8pPr marL="0" lvl="7" indent="0" algn="ctr">
              <a:spcBef>
                <a:spcPts val="0"/>
              </a:spcBef>
              <a:buNone/>
              <a:defRPr>
                <a:solidFill>
                  <a:srgbClr val="888888"/>
                </a:solidFill>
              </a:defRPr>
            </a:lvl8pPr>
            <a:lvl9pPr marL="0" lvl="8" indent="0" algn="ctr">
              <a:spcBef>
                <a:spcPts val="0"/>
              </a:spcBef>
              <a:buNone/>
              <a:defRPr>
                <a:solidFill>
                  <a:srgbClr val="888888"/>
                </a:solidFill>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559112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CA050-BA73-4A5B-8732-018DB533EBBD}" type="datetimeFigureOut">
              <a:rPr lang="en-US" smtClean="0"/>
              <a:t>2023/10/02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2765867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9CA050-BA73-4A5B-8732-018DB533EBBD}" type="datetimeFigureOut">
              <a:rPr lang="en-US" smtClean="0"/>
              <a:t>2023/10/02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934317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9CA050-BA73-4A5B-8732-018DB533EBBD}" type="datetimeFigureOut">
              <a:rPr lang="en-US" smtClean="0"/>
              <a:t>2023/10/02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296795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9CA050-BA73-4A5B-8732-018DB533EBBD}" type="datetimeFigureOut">
              <a:rPr lang="en-US" smtClean="0"/>
              <a:t>2023/10/02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38835291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9CA050-BA73-4A5B-8732-018DB533EBBD}" type="datetimeFigureOut">
              <a:rPr lang="en-US" smtClean="0"/>
              <a:t>2023/10/02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3013983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CA050-BA73-4A5B-8732-018DB533EBBD}" type="datetimeFigureOut">
              <a:rPr lang="en-US" smtClean="0"/>
              <a:t>2023/10/02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1793946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CA050-BA73-4A5B-8732-018DB533EBBD}" type="datetimeFigureOut">
              <a:rPr lang="en-US" smtClean="0"/>
              <a:t>2023/10/02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2051573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CA050-BA73-4A5B-8732-018DB533EBBD}" type="datetimeFigureOut">
              <a:rPr lang="en-US" smtClean="0"/>
              <a:t>2023/10/02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047244-9A99-4D83-9E2D-4FEF35501571}" type="slidenum">
              <a:rPr lang="en-US" smtClean="0"/>
              <a:t>‹#›</a:t>
            </a:fld>
            <a:endParaRPr lang="en-US"/>
          </a:p>
        </p:txBody>
      </p:sp>
    </p:spTree>
    <p:extLst>
      <p:ext uri="{BB962C8B-B14F-4D97-AF65-F5344CB8AC3E}">
        <p14:creationId xmlns:p14="http://schemas.microsoft.com/office/powerpoint/2010/main" val="73688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CA050-BA73-4A5B-8732-018DB533EBBD}" type="datetimeFigureOut">
              <a:rPr lang="en-US" smtClean="0"/>
              <a:t>2023/10/02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047244-9A99-4D83-9E2D-4FEF35501571}" type="slidenum">
              <a:rPr lang="en-US" smtClean="0"/>
              <a:t>‹#›</a:t>
            </a:fld>
            <a:endParaRPr lang="en-US"/>
          </a:p>
        </p:txBody>
      </p:sp>
    </p:spTree>
    <p:extLst>
      <p:ext uri="{BB962C8B-B14F-4D97-AF65-F5344CB8AC3E}">
        <p14:creationId xmlns:p14="http://schemas.microsoft.com/office/powerpoint/2010/main" val="291604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Optional </a:t>
            </a:r>
            <a:br>
              <a:rPr lang="en-US" dirty="0" smtClean="0"/>
            </a:br>
            <a:r>
              <a:rPr lang="en-US" dirty="0" smtClean="0"/>
              <a:t>Prep work for in person therapy workshop</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49535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 </a:t>
            </a:r>
          </a:p>
        </p:txBody>
      </p:sp>
      <p:sp>
        <p:nvSpPr>
          <p:cNvPr id="4" name="Slide Number Placeholder 3"/>
          <p:cNvSpPr>
            <a:spLocks noGrp="1"/>
          </p:cNvSpPr>
          <p:nvPr>
            <p:ph type="sldNum" sz="quarter" idx="12"/>
          </p:nvPr>
        </p:nvSpPr>
        <p:spPr/>
        <p:txBody>
          <a:bodyPr/>
          <a:lstStyle/>
          <a:p>
            <a:fld id="{7395BF2A-C319-4F29-873E-1ABED09E0044}" type="slidenum">
              <a:rPr lang="en-US" smtClean="0"/>
              <a:pPr/>
              <a:t>10</a:t>
            </a:fld>
            <a:endParaRPr lang="en-US"/>
          </a:p>
        </p:txBody>
      </p:sp>
      <p:sp>
        <p:nvSpPr>
          <p:cNvPr id="7" name="Content Placeholder 6"/>
          <p:cNvSpPr>
            <a:spLocks noGrp="1"/>
          </p:cNvSpPr>
          <p:nvPr>
            <p:ph idx="1"/>
          </p:nvPr>
        </p:nvSpPr>
        <p:spPr>
          <a:xfrm>
            <a:off x="1158240" y="1600202"/>
            <a:ext cx="9875520" cy="822959"/>
          </a:xfrm>
        </p:spPr>
        <p:txBody>
          <a:bodyPr/>
          <a:lstStyle/>
          <a:p>
            <a:pPr marL="0" indent="0">
              <a:buNone/>
            </a:pPr>
            <a:r>
              <a:rPr lang="en-US" dirty="0"/>
              <a:t>Main Goal: Engagement </a:t>
            </a:r>
          </a:p>
          <a:p>
            <a:pPr marL="0" indent="0">
              <a:buNone/>
            </a:pPr>
            <a:endParaRPr lang="en-US" dirty="0"/>
          </a:p>
        </p:txBody>
      </p:sp>
      <p:graphicFrame>
        <p:nvGraphicFramePr>
          <p:cNvPr id="9" name="Diagram 8"/>
          <p:cNvGraphicFramePr/>
          <p:nvPr>
            <p:extLst/>
          </p:nvPr>
        </p:nvGraphicFramePr>
        <p:xfrm>
          <a:off x="2346960" y="1981200"/>
          <a:ext cx="73152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517006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16"/>
          <p:cNvSpPr txBox="1">
            <a:spLocks noGrp="1"/>
          </p:cNvSpPr>
          <p:nvPr>
            <p:ph type="title"/>
          </p:nvPr>
        </p:nvSpPr>
        <p:spPr>
          <a:xfrm>
            <a:off x="1158240" y="274639"/>
            <a:ext cx="9875520" cy="1142681"/>
          </a:xfrm>
          <a:prstGeom prst="rect">
            <a:avLst/>
          </a:prstGeom>
          <a:noFill/>
          <a:ln>
            <a:noFill/>
          </a:ln>
        </p:spPr>
        <p:txBody>
          <a:bodyPr spcFirstLastPara="1" vert="horz" wrap="square" lIns="109710" tIns="54840" rIns="109710" bIns="54840" rtlCol="0" anchor="ctr" anchorCtr="0">
            <a:normAutofit/>
          </a:bodyPr>
          <a:lstStyle/>
          <a:p>
            <a:pPr algn="ctr">
              <a:spcBef>
                <a:spcPts val="0"/>
              </a:spcBef>
              <a:buClr>
                <a:schemeClr val="dk2"/>
              </a:buClr>
              <a:buSzPts val="4000"/>
            </a:pPr>
            <a:r>
              <a:rPr lang="en-US"/>
              <a:t>ASSESSMENT: MENTAL HEALTH</a:t>
            </a:r>
            <a:endParaRPr/>
          </a:p>
        </p:txBody>
      </p:sp>
      <p:sp>
        <p:nvSpPr>
          <p:cNvPr id="358" name="Google Shape;358;p16"/>
          <p:cNvSpPr txBox="1">
            <a:spLocks noGrp="1"/>
          </p:cNvSpPr>
          <p:nvPr>
            <p:ph type="body" idx="1"/>
          </p:nvPr>
        </p:nvSpPr>
        <p:spPr>
          <a:xfrm>
            <a:off x="1158240" y="1600201"/>
            <a:ext cx="9875520" cy="4525963"/>
          </a:xfrm>
          <a:prstGeom prst="rect">
            <a:avLst/>
          </a:prstGeom>
          <a:noFill/>
          <a:ln>
            <a:noFill/>
          </a:ln>
        </p:spPr>
        <p:txBody>
          <a:bodyPr spcFirstLastPara="1" vert="horz" wrap="square" lIns="109710" tIns="54840" rIns="109710" bIns="54840" rtlCol="0" anchor="t" anchorCtr="0">
            <a:normAutofit/>
          </a:bodyPr>
          <a:lstStyle/>
          <a:p>
            <a:pPr marL="411480" indent="-411480">
              <a:spcBef>
                <a:spcPts val="0"/>
              </a:spcBef>
              <a:buClr>
                <a:srgbClr val="595959"/>
              </a:buClr>
              <a:buSzPts val="3200"/>
              <a:buChar char="»"/>
            </a:pPr>
            <a:r>
              <a:rPr lang="en-US" dirty="0"/>
              <a:t>What are possible co-morbidities?</a:t>
            </a:r>
            <a:endParaRPr dirty="0"/>
          </a:p>
          <a:p>
            <a:pPr marL="891540" lvl="1" indent="-342900">
              <a:spcBef>
                <a:spcPts val="672"/>
              </a:spcBef>
              <a:buClr>
                <a:srgbClr val="595959"/>
              </a:buClr>
              <a:buSzPts val="2800"/>
            </a:pPr>
            <a:r>
              <a:rPr lang="en-US" dirty="0"/>
              <a:t>Psychosis (substance related or not)</a:t>
            </a:r>
            <a:endParaRPr dirty="0"/>
          </a:p>
          <a:p>
            <a:pPr marL="891540" lvl="1" indent="-342900">
              <a:spcBef>
                <a:spcPts val="672"/>
              </a:spcBef>
              <a:buClr>
                <a:srgbClr val="595959"/>
              </a:buClr>
              <a:buSzPts val="2800"/>
            </a:pPr>
            <a:r>
              <a:rPr lang="en-US" dirty="0"/>
              <a:t>Bipolar (1 vs 2)</a:t>
            </a:r>
            <a:endParaRPr dirty="0"/>
          </a:p>
          <a:p>
            <a:pPr marL="891540" lvl="1" indent="-342900">
              <a:spcBef>
                <a:spcPts val="672"/>
              </a:spcBef>
              <a:buClr>
                <a:srgbClr val="595959"/>
              </a:buClr>
              <a:buSzPts val="2800"/>
            </a:pPr>
            <a:r>
              <a:rPr lang="en-US" dirty="0" smtClean="0"/>
              <a:t>Mood/Anxiety </a:t>
            </a:r>
            <a:endParaRPr dirty="0"/>
          </a:p>
          <a:p>
            <a:pPr marL="891540" lvl="1" indent="-342900">
              <a:spcBef>
                <a:spcPts val="672"/>
              </a:spcBef>
              <a:buClr>
                <a:srgbClr val="595959"/>
              </a:buClr>
              <a:buSzPts val="2800"/>
            </a:pPr>
            <a:r>
              <a:rPr lang="en-US" dirty="0" smtClean="0"/>
              <a:t>PTSD</a:t>
            </a:r>
          </a:p>
          <a:p>
            <a:pPr marL="891540" lvl="1" indent="-342900">
              <a:spcBef>
                <a:spcPts val="672"/>
              </a:spcBef>
              <a:buClr>
                <a:srgbClr val="595959"/>
              </a:buClr>
              <a:buSzPts val="2800"/>
            </a:pPr>
            <a:r>
              <a:rPr lang="en-US" dirty="0" smtClean="0"/>
              <a:t>Personality disorders</a:t>
            </a:r>
            <a:endParaRPr dirty="0"/>
          </a:p>
          <a:p>
            <a:pPr marL="411480" indent="-411480">
              <a:spcBef>
                <a:spcPts val="768"/>
              </a:spcBef>
              <a:buClr>
                <a:srgbClr val="595959"/>
              </a:buClr>
              <a:buSzPts val="3200"/>
              <a:buChar char="»"/>
            </a:pPr>
            <a:r>
              <a:rPr lang="en-US" dirty="0"/>
              <a:t>Have I optimized pharmacotherapy and/or psychotherapy?</a:t>
            </a:r>
            <a:endParaRPr dirty="0"/>
          </a:p>
        </p:txBody>
      </p:sp>
      <p:sp>
        <p:nvSpPr>
          <p:cNvPr id="360" name="Google Shape;360;p16"/>
          <p:cNvSpPr txBox="1">
            <a:spLocks noGrp="1"/>
          </p:cNvSpPr>
          <p:nvPr>
            <p:ph type="sldNum" idx="12"/>
          </p:nvPr>
        </p:nvSpPr>
        <p:spPr>
          <a:xfrm>
            <a:off x="11033760" y="6355082"/>
            <a:ext cx="457200" cy="365125"/>
          </a:xfrm>
          <a:prstGeom prst="rect">
            <a:avLst/>
          </a:prstGeom>
          <a:noFill/>
          <a:ln>
            <a:noFill/>
          </a:ln>
        </p:spPr>
        <p:txBody>
          <a:bodyPr spcFirstLastPara="1" vert="horz" wrap="square" lIns="109710" tIns="54840" rIns="109710" bIns="54840" rtlCol="0" anchor="ctr" anchorCtr="0">
            <a:noAutofit/>
          </a:bodyPr>
          <a:lstStyle/>
          <a:p>
            <a:pPr algn="ctr"/>
            <a:fld id="{00000000-1234-1234-1234-123412341234}" type="slidenum">
              <a:rPr lang="en-US">
                <a:solidFill>
                  <a:srgbClr val="888888"/>
                </a:solidFill>
              </a:rPr>
              <a:pPr algn="ctr"/>
              <a:t>11</a:t>
            </a:fld>
            <a:endParaRPr>
              <a:solidFill>
                <a:srgbClr val="888888"/>
              </a:solidFill>
            </a:endParaRPr>
          </a:p>
        </p:txBody>
      </p:sp>
    </p:spTree>
    <p:extLst>
      <p:ext uri="{BB962C8B-B14F-4D97-AF65-F5344CB8AC3E}">
        <p14:creationId xmlns:p14="http://schemas.microsoft.com/office/powerpoint/2010/main" val="2929500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356"/>
        <p:cNvGrpSpPr/>
        <p:nvPr/>
      </p:nvGrpSpPr>
      <p:grpSpPr>
        <a:xfrm>
          <a:off x="0" y="0"/>
          <a:ext cx="0" cy="0"/>
          <a:chOff x="0" y="0"/>
          <a:chExt cx="0" cy="0"/>
        </a:xfrm>
      </p:grpSpPr>
      <p:sp>
        <p:nvSpPr>
          <p:cNvPr id="357" name="Google Shape;357;p16"/>
          <p:cNvSpPr txBox="1">
            <a:spLocks noGrp="1"/>
          </p:cNvSpPr>
          <p:nvPr>
            <p:ph type="title"/>
          </p:nvPr>
        </p:nvSpPr>
        <p:spPr>
          <a:xfrm>
            <a:off x="1158240" y="274639"/>
            <a:ext cx="9875520" cy="1142681"/>
          </a:xfrm>
          <a:prstGeom prst="rect">
            <a:avLst/>
          </a:prstGeom>
          <a:noFill/>
          <a:ln>
            <a:noFill/>
          </a:ln>
        </p:spPr>
        <p:txBody>
          <a:bodyPr spcFirstLastPara="1" vert="horz" wrap="square" lIns="109710" tIns="54840" rIns="109710" bIns="54840" rtlCol="0" anchor="ctr" anchorCtr="0">
            <a:normAutofit/>
          </a:bodyPr>
          <a:lstStyle/>
          <a:p>
            <a:pPr algn="ctr">
              <a:spcBef>
                <a:spcPts val="0"/>
              </a:spcBef>
              <a:buClr>
                <a:schemeClr val="dk2"/>
              </a:buClr>
              <a:buSzPts val="4000"/>
            </a:pPr>
            <a:r>
              <a:rPr lang="en-US"/>
              <a:t>ASSESSMENT: MENTAL HEALTH</a:t>
            </a:r>
            <a:endParaRPr/>
          </a:p>
        </p:txBody>
      </p:sp>
      <p:sp>
        <p:nvSpPr>
          <p:cNvPr id="358" name="Google Shape;358;p16"/>
          <p:cNvSpPr txBox="1">
            <a:spLocks noGrp="1"/>
          </p:cNvSpPr>
          <p:nvPr>
            <p:ph type="body" idx="1"/>
          </p:nvPr>
        </p:nvSpPr>
        <p:spPr>
          <a:xfrm>
            <a:off x="1158240" y="1600201"/>
            <a:ext cx="9875520" cy="4525963"/>
          </a:xfrm>
          <a:prstGeom prst="rect">
            <a:avLst/>
          </a:prstGeom>
          <a:noFill/>
          <a:ln>
            <a:noFill/>
          </a:ln>
        </p:spPr>
        <p:txBody>
          <a:bodyPr spcFirstLastPara="1" vert="horz" wrap="square" lIns="109710" tIns="54840" rIns="109710" bIns="54840" rtlCol="0" anchor="t" anchorCtr="0">
            <a:normAutofit/>
          </a:bodyPr>
          <a:lstStyle/>
          <a:p>
            <a:pPr marL="411480" indent="-411480">
              <a:spcBef>
                <a:spcPts val="0"/>
              </a:spcBef>
              <a:buClr>
                <a:srgbClr val="595959"/>
              </a:buClr>
              <a:buSzPts val="3200"/>
              <a:buChar char="»"/>
            </a:pPr>
            <a:r>
              <a:rPr lang="en-US" dirty="0" smtClean="0"/>
              <a:t>Self report scales</a:t>
            </a:r>
            <a:endParaRPr dirty="0"/>
          </a:p>
          <a:p>
            <a:pPr marL="891540" lvl="1" indent="-342900">
              <a:spcBef>
                <a:spcPts val="672"/>
              </a:spcBef>
              <a:buClr>
                <a:srgbClr val="595959"/>
              </a:buClr>
              <a:buSzPts val="2800"/>
            </a:pPr>
            <a:r>
              <a:rPr lang="en-US" dirty="0" smtClean="0"/>
              <a:t>Mood/Anxiety </a:t>
            </a:r>
          </a:p>
          <a:p>
            <a:pPr marL="1348740" lvl="2" indent="-342900">
              <a:spcBef>
                <a:spcPts val="672"/>
              </a:spcBef>
              <a:buClr>
                <a:srgbClr val="595959"/>
              </a:buClr>
              <a:buSzPts val="2800"/>
            </a:pPr>
            <a:r>
              <a:rPr lang="en-US" dirty="0" smtClean="0"/>
              <a:t>PHQ 9, GAD 7</a:t>
            </a:r>
            <a:endParaRPr dirty="0"/>
          </a:p>
          <a:p>
            <a:pPr marL="891540" lvl="1" indent="-342900">
              <a:spcBef>
                <a:spcPts val="672"/>
              </a:spcBef>
              <a:buClr>
                <a:srgbClr val="595959"/>
              </a:buClr>
              <a:buSzPts val="2800"/>
            </a:pPr>
            <a:r>
              <a:rPr lang="en-US" dirty="0" smtClean="0"/>
              <a:t>PTSD</a:t>
            </a:r>
          </a:p>
          <a:p>
            <a:pPr marL="1348740" lvl="2" indent="-342900">
              <a:spcBef>
                <a:spcPts val="672"/>
              </a:spcBef>
              <a:buClr>
                <a:srgbClr val="595959"/>
              </a:buClr>
              <a:buSzPts val="2800"/>
            </a:pPr>
            <a:r>
              <a:rPr lang="en-US" dirty="0" smtClean="0"/>
              <a:t>PC PTSD, PCL 5</a:t>
            </a:r>
          </a:p>
          <a:p>
            <a:pPr marL="891540" lvl="1" indent="-342900">
              <a:spcBef>
                <a:spcPts val="672"/>
              </a:spcBef>
              <a:buClr>
                <a:srgbClr val="595959"/>
              </a:buClr>
              <a:buSzPts val="2800"/>
            </a:pPr>
            <a:r>
              <a:rPr lang="en-US" dirty="0" smtClean="0"/>
              <a:t>Other</a:t>
            </a:r>
          </a:p>
          <a:p>
            <a:pPr marL="1348740" lvl="2" indent="-342900">
              <a:spcBef>
                <a:spcPts val="672"/>
              </a:spcBef>
              <a:buClr>
                <a:srgbClr val="595959"/>
              </a:buClr>
              <a:buSzPts val="2800"/>
            </a:pPr>
            <a:r>
              <a:rPr lang="en-US" dirty="0" smtClean="0"/>
              <a:t>Social anxiety, OCD - YBOCS</a:t>
            </a:r>
          </a:p>
          <a:p>
            <a:pPr marL="891540" lvl="1" indent="-342900">
              <a:spcBef>
                <a:spcPts val="672"/>
              </a:spcBef>
              <a:buClr>
                <a:srgbClr val="595959"/>
              </a:buClr>
              <a:buSzPts val="2800"/>
            </a:pPr>
            <a:r>
              <a:rPr lang="en-US" dirty="0" smtClean="0"/>
              <a:t>Personality disorders</a:t>
            </a:r>
          </a:p>
          <a:p>
            <a:pPr marL="1348740" lvl="2" indent="-342900">
              <a:spcBef>
                <a:spcPts val="672"/>
              </a:spcBef>
              <a:buClr>
                <a:srgbClr val="595959"/>
              </a:buClr>
              <a:buSzPts val="2800"/>
            </a:pPr>
            <a:r>
              <a:rPr lang="en-US" dirty="0" smtClean="0"/>
              <a:t>Maclean BPD followed by BSL 23</a:t>
            </a:r>
            <a:endParaRPr dirty="0"/>
          </a:p>
        </p:txBody>
      </p:sp>
      <p:sp>
        <p:nvSpPr>
          <p:cNvPr id="360" name="Google Shape;360;p16"/>
          <p:cNvSpPr txBox="1">
            <a:spLocks noGrp="1"/>
          </p:cNvSpPr>
          <p:nvPr>
            <p:ph type="sldNum" idx="12"/>
          </p:nvPr>
        </p:nvSpPr>
        <p:spPr>
          <a:xfrm>
            <a:off x="11033760" y="6355082"/>
            <a:ext cx="457200" cy="365125"/>
          </a:xfrm>
          <a:prstGeom prst="rect">
            <a:avLst/>
          </a:prstGeom>
          <a:noFill/>
          <a:ln>
            <a:noFill/>
          </a:ln>
        </p:spPr>
        <p:txBody>
          <a:bodyPr spcFirstLastPara="1" vert="horz" wrap="square" lIns="109710" tIns="54840" rIns="109710" bIns="54840" rtlCol="0" anchor="ctr" anchorCtr="0">
            <a:noAutofit/>
          </a:bodyPr>
          <a:lstStyle/>
          <a:p>
            <a:pPr algn="ctr"/>
            <a:fld id="{00000000-1234-1234-1234-123412341234}" type="slidenum">
              <a:rPr lang="en-US">
                <a:solidFill>
                  <a:srgbClr val="888888"/>
                </a:solidFill>
              </a:rPr>
              <a:pPr algn="ctr"/>
              <a:t>12</a:t>
            </a:fld>
            <a:endParaRPr>
              <a:solidFill>
                <a:srgbClr val="888888"/>
              </a:solidFill>
            </a:endParaRPr>
          </a:p>
        </p:txBody>
      </p:sp>
    </p:spTree>
    <p:extLst>
      <p:ext uri="{BB962C8B-B14F-4D97-AF65-F5344CB8AC3E}">
        <p14:creationId xmlns:p14="http://schemas.microsoft.com/office/powerpoint/2010/main" val="20204201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Treatment</a:t>
            </a:r>
          </a:p>
        </p:txBody>
      </p:sp>
      <p:sp>
        <p:nvSpPr>
          <p:cNvPr id="3" name="Content Placeholder 2"/>
          <p:cNvSpPr>
            <a:spLocks noGrp="1"/>
          </p:cNvSpPr>
          <p:nvPr>
            <p:ph idx="1"/>
          </p:nvPr>
        </p:nvSpPr>
        <p:spPr/>
        <p:txBody>
          <a:bodyPr/>
          <a:lstStyle/>
          <a:p>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13</a:t>
            </a:fld>
            <a:endParaRPr lang="en-US" dirty="0"/>
          </a:p>
        </p:txBody>
      </p:sp>
      <p:pic>
        <p:nvPicPr>
          <p:cNvPr id="1026" name="Picture 2" descr="Figure 2-1. Level of Care Quadra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32561" y="1417321"/>
            <a:ext cx="8286750" cy="489204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over of Substance Abuse Treatment for Persons With Co-Occurring Disorder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9310" y="75235"/>
            <a:ext cx="1828800" cy="2286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955961" y="6355081"/>
            <a:ext cx="8614759" cy="424732"/>
          </a:xfrm>
          <a:prstGeom prst="rect">
            <a:avLst/>
          </a:prstGeom>
          <a:noFill/>
        </p:spPr>
        <p:txBody>
          <a:bodyPr wrap="square" rtlCol="0">
            <a:spAutoFit/>
          </a:bodyPr>
          <a:lstStyle/>
          <a:p>
            <a:r>
              <a:rPr lang="en-US" sz="2160" dirty="0"/>
              <a:t>https://www.ncbi.nlm.nih.gov/books/NBK64184/figure/A74172/</a:t>
            </a:r>
          </a:p>
        </p:txBody>
      </p:sp>
    </p:spTree>
    <p:extLst>
      <p:ext uri="{BB962C8B-B14F-4D97-AF65-F5344CB8AC3E}">
        <p14:creationId xmlns:p14="http://schemas.microsoft.com/office/powerpoint/2010/main" val="1958448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364"/>
        <p:cNvGrpSpPr/>
        <p:nvPr/>
      </p:nvGrpSpPr>
      <p:grpSpPr>
        <a:xfrm>
          <a:off x="0" y="0"/>
          <a:ext cx="0" cy="0"/>
          <a:chOff x="0" y="0"/>
          <a:chExt cx="0" cy="0"/>
        </a:xfrm>
      </p:grpSpPr>
      <p:sp>
        <p:nvSpPr>
          <p:cNvPr id="366" name="Google Shape;366;p17"/>
          <p:cNvSpPr txBox="1">
            <a:spLocks noGrp="1"/>
          </p:cNvSpPr>
          <p:nvPr>
            <p:ph type="sldNum" idx="12"/>
          </p:nvPr>
        </p:nvSpPr>
        <p:spPr>
          <a:xfrm>
            <a:off x="11033760" y="6355083"/>
            <a:ext cx="457200" cy="365125"/>
          </a:xfrm>
          <a:prstGeom prst="rect">
            <a:avLst/>
          </a:prstGeom>
          <a:noFill/>
          <a:ln>
            <a:noFill/>
          </a:ln>
        </p:spPr>
        <p:txBody>
          <a:bodyPr spcFirstLastPara="1" vert="horz" wrap="square" lIns="109710" tIns="54840" rIns="109710" bIns="54840" rtlCol="0" anchor="ctr" anchorCtr="0">
            <a:noAutofit/>
          </a:bodyPr>
          <a:lstStyle/>
          <a:p>
            <a:fld id="{00000000-1234-1234-1234-123412341234}" type="slidenum">
              <a:rPr lang="en-US"/>
              <a:pPr/>
              <a:t>14</a:t>
            </a:fld>
            <a:endParaRPr/>
          </a:p>
        </p:txBody>
      </p:sp>
      <p:sp>
        <p:nvSpPr>
          <p:cNvPr id="367" name="Google Shape;367;p17"/>
          <p:cNvSpPr/>
          <p:nvPr/>
        </p:nvSpPr>
        <p:spPr>
          <a:xfrm>
            <a:off x="5114130" y="515794"/>
            <a:ext cx="1813709" cy="583264"/>
          </a:xfrm>
          <a:prstGeom prst="rect">
            <a:avLst/>
          </a:prstGeom>
          <a:solidFill>
            <a:srgbClr val="595959"/>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lt1"/>
                </a:solidFill>
                <a:latin typeface="Calibri"/>
                <a:ea typeface="Calibri"/>
                <a:cs typeface="Calibri"/>
                <a:sym typeface="Calibri"/>
              </a:rPr>
              <a:t>SUBSTANCE USE DISORDERS</a:t>
            </a:r>
            <a:endParaRPr sz="2160"/>
          </a:p>
        </p:txBody>
      </p:sp>
      <p:sp>
        <p:nvSpPr>
          <p:cNvPr id="368" name="Google Shape;368;p17"/>
          <p:cNvSpPr/>
          <p:nvPr/>
        </p:nvSpPr>
        <p:spPr>
          <a:xfrm>
            <a:off x="1331353" y="1682319"/>
            <a:ext cx="1813709" cy="583264"/>
          </a:xfrm>
          <a:prstGeom prst="rect">
            <a:avLst/>
          </a:prstGeom>
          <a:solidFill>
            <a:schemeClr val="accent3"/>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lt1"/>
                </a:solidFill>
                <a:latin typeface="Calibri"/>
                <a:ea typeface="Calibri"/>
                <a:cs typeface="Calibri"/>
                <a:sym typeface="Calibri"/>
              </a:rPr>
              <a:t>Core Symptoms</a:t>
            </a:r>
            <a:endParaRPr sz="2160"/>
          </a:p>
        </p:txBody>
      </p:sp>
      <p:sp>
        <p:nvSpPr>
          <p:cNvPr id="369" name="Google Shape;369;p17"/>
          <p:cNvSpPr/>
          <p:nvPr/>
        </p:nvSpPr>
        <p:spPr>
          <a:xfrm>
            <a:off x="5913120" y="1674329"/>
            <a:ext cx="1813709" cy="583264"/>
          </a:xfrm>
          <a:prstGeom prst="rect">
            <a:avLst/>
          </a:prstGeom>
          <a:solidFill>
            <a:schemeClr val="accent3"/>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lt1"/>
                </a:solidFill>
                <a:latin typeface="Calibri"/>
                <a:ea typeface="Calibri"/>
                <a:cs typeface="Calibri"/>
                <a:sym typeface="Calibri"/>
              </a:rPr>
              <a:t>Comorbid PTSD</a:t>
            </a:r>
            <a:endParaRPr sz="2160"/>
          </a:p>
        </p:txBody>
      </p:sp>
      <p:sp>
        <p:nvSpPr>
          <p:cNvPr id="370" name="Google Shape;370;p17"/>
          <p:cNvSpPr/>
          <p:nvPr/>
        </p:nvSpPr>
        <p:spPr>
          <a:xfrm>
            <a:off x="9104376" y="1682319"/>
            <a:ext cx="1813709" cy="583264"/>
          </a:xfrm>
          <a:prstGeom prst="rect">
            <a:avLst/>
          </a:prstGeom>
          <a:solidFill>
            <a:schemeClr val="accent3"/>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lt1"/>
                </a:solidFill>
                <a:latin typeface="Calibri"/>
                <a:ea typeface="Calibri"/>
                <a:cs typeface="Calibri"/>
                <a:sym typeface="Calibri"/>
              </a:rPr>
              <a:t>Comorbid BPD</a:t>
            </a:r>
            <a:endParaRPr sz="2160"/>
          </a:p>
        </p:txBody>
      </p:sp>
      <p:sp>
        <p:nvSpPr>
          <p:cNvPr id="371" name="Google Shape;371;p17"/>
          <p:cNvSpPr/>
          <p:nvPr/>
        </p:nvSpPr>
        <p:spPr>
          <a:xfrm>
            <a:off x="1527104" y="2625128"/>
            <a:ext cx="1302624" cy="583264"/>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Motivation</a:t>
            </a:r>
            <a:endParaRPr sz="2160"/>
          </a:p>
        </p:txBody>
      </p:sp>
      <p:sp>
        <p:nvSpPr>
          <p:cNvPr id="372" name="Google Shape;372;p17"/>
          <p:cNvSpPr/>
          <p:nvPr/>
        </p:nvSpPr>
        <p:spPr>
          <a:xfrm>
            <a:off x="1527104" y="3559944"/>
            <a:ext cx="1302624" cy="583264"/>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CBT</a:t>
            </a:r>
            <a:endParaRPr sz="2160"/>
          </a:p>
        </p:txBody>
      </p:sp>
      <p:sp>
        <p:nvSpPr>
          <p:cNvPr id="373" name="Google Shape;373;p17"/>
          <p:cNvSpPr/>
          <p:nvPr/>
        </p:nvSpPr>
        <p:spPr>
          <a:xfrm>
            <a:off x="1527104" y="5549430"/>
            <a:ext cx="1302624" cy="583264"/>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12-Step</a:t>
            </a:r>
            <a:endParaRPr sz="2160"/>
          </a:p>
        </p:txBody>
      </p:sp>
      <p:cxnSp>
        <p:nvCxnSpPr>
          <p:cNvPr id="374" name="Google Shape;374;p17"/>
          <p:cNvCxnSpPr>
            <a:stCxn id="367" idx="2"/>
            <a:endCxn id="368" idx="0"/>
          </p:cNvCxnSpPr>
          <p:nvPr/>
        </p:nvCxnSpPr>
        <p:spPr>
          <a:xfrm rot="5400000">
            <a:off x="3837944" y="-500783"/>
            <a:ext cx="583200" cy="3782880"/>
          </a:xfrm>
          <a:prstGeom prst="bentConnector3">
            <a:avLst>
              <a:gd name="adj1" fmla="val 50000"/>
            </a:avLst>
          </a:prstGeom>
          <a:noFill/>
          <a:ln w="28575" cap="flat" cmpd="sng">
            <a:solidFill>
              <a:schemeClr val="dk1"/>
            </a:solidFill>
            <a:prstDash val="solid"/>
            <a:round/>
            <a:headEnd type="none" w="sm" len="sm"/>
            <a:tailEnd type="none" w="sm" len="sm"/>
          </a:ln>
        </p:spPr>
      </p:cxnSp>
      <p:cxnSp>
        <p:nvCxnSpPr>
          <p:cNvPr id="375" name="Google Shape;375;p17"/>
          <p:cNvCxnSpPr>
            <a:stCxn id="367" idx="2"/>
            <a:endCxn id="370" idx="0"/>
          </p:cNvCxnSpPr>
          <p:nvPr/>
        </p:nvCxnSpPr>
        <p:spPr>
          <a:xfrm rot="-5400000" flipH="1">
            <a:off x="7724504" y="-604463"/>
            <a:ext cx="583200" cy="3990240"/>
          </a:xfrm>
          <a:prstGeom prst="bentConnector3">
            <a:avLst>
              <a:gd name="adj1" fmla="val 50005"/>
            </a:avLst>
          </a:prstGeom>
          <a:noFill/>
          <a:ln w="28575" cap="flat" cmpd="sng">
            <a:solidFill>
              <a:schemeClr val="dk1"/>
            </a:solidFill>
            <a:prstDash val="solid"/>
            <a:round/>
            <a:headEnd type="none" w="sm" len="sm"/>
            <a:tailEnd type="none" w="sm" len="sm"/>
          </a:ln>
        </p:spPr>
      </p:cxnSp>
      <p:cxnSp>
        <p:nvCxnSpPr>
          <p:cNvPr id="376" name="Google Shape;376;p17"/>
          <p:cNvCxnSpPr>
            <a:stCxn id="367" idx="2"/>
            <a:endCxn id="369" idx="0"/>
          </p:cNvCxnSpPr>
          <p:nvPr/>
        </p:nvCxnSpPr>
        <p:spPr>
          <a:xfrm rot="-5400000" flipH="1">
            <a:off x="6132764" y="987277"/>
            <a:ext cx="575280" cy="798840"/>
          </a:xfrm>
          <a:prstGeom prst="bentConnector3">
            <a:avLst>
              <a:gd name="adj1" fmla="val 49999"/>
            </a:avLst>
          </a:prstGeom>
          <a:noFill/>
          <a:ln w="28575" cap="flat" cmpd="sng">
            <a:solidFill>
              <a:schemeClr val="dk1"/>
            </a:solidFill>
            <a:prstDash val="solid"/>
            <a:round/>
            <a:headEnd type="none" w="sm" len="sm"/>
            <a:tailEnd type="none" w="sm" len="sm"/>
          </a:ln>
        </p:spPr>
      </p:cxnSp>
      <p:cxnSp>
        <p:nvCxnSpPr>
          <p:cNvPr id="377" name="Google Shape;377;p17"/>
          <p:cNvCxnSpPr>
            <a:stCxn id="368" idx="1"/>
            <a:endCxn id="371" idx="1"/>
          </p:cNvCxnSpPr>
          <p:nvPr/>
        </p:nvCxnSpPr>
        <p:spPr>
          <a:xfrm>
            <a:off x="1331353" y="1973951"/>
            <a:ext cx="195840" cy="942840"/>
          </a:xfrm>
          <a:prstGeom prst="bentConnector3">
            <a:avLst>
              <a:gd name="adj1" fmla="val -105056"/>
            </a:avLst>
          </a:prstGeom>
          <a:noFill/>
          <a:ln w="28575" cap="flat" cmpd="sng">
            <a:solidFill>
              <a:schemeClr val="dk1"/>
            </a:solidFill>
            <a:prstDash val="solid"/>
            <a:round/>
            <a:headEnd type="none" w="sm" len="sm"/>
            <a:tailEnd type="none" w="sm" len="sm"/>
          </a:ln>
        </p:spPr>
      </p:cxnSp>
      <p:cxnSp>
        <p:nvCxnSpPr>
          <p:cNvPr id="378" name="Google Shape;378;p17"/>
          <p:cNvCxnSpPr>
            <a:stCxn id="368" idx="1"/>
            <a:endCxn id="372" idx="1"/>
          </p:cNvCxnSpPr>
          <p:nvPr/>
        </p:nvCxnSpPr>
        <p:spPr>
          <a:xfrm>
            <a:off x="1331353" y="1973951"/>
            <a:ext cx="195840" cy="1877760"/>
          </a:xfrm>
          <a:prstGeom prst="bentConnector3">
            <a:avLst>
              <a:gd name="adj1" fmla="val -105056"/>
            </a:avLst>
          </a:prstGeom>
          <a:noFill/>
          <a:ln w="28575" cap="flat" cmpd="sng">
            <a:solidFill>
              <a:schemeClr val="dk1"/>
            </a:solidFill>
            <a:prstDash val="solid"/>
            <a:round/>
            <a:headEnd type="none" w="sm" len="sm"/>
            <a:tailEnd type="none" w="sm" len="sm"/>
          </a:ln>
        </p:spPr>
      </p:cxnSp>
      <p:cxnSp>
        <p:nvCxnSpPr>
          <p:cNvPr id="379" name="Google Shape;379;p17"/>
          <p:cNvCxnSpPr>
            <a:stCxn id="368" idx="1"/>
            <a:endCxn id="373" idx="1"/>
          </p:cNvCxnSpPr>
          <p:nvPr/>
        </p:nvCxnSpPr>
        <p:spPr>
          <a:xfrm>
            <a:off x="1331353" y="1973951"/>
            <a:ext cx="195840" cy="3867120"/>
          </a:xfrm>
          <a:prstGeom prst="bentConnector3">
            <a:avLst>
              <a:gd name="adj1" fmla="val -105056"/>
            </a:avLst>
          </a:prstGeom>
          <a:noFill/>
          <a:ln w="28575" cap="flat" cmpd="sng">
            <a:solidFill>
              <a:schemeClr val="dk1"/>
            </a:solidFill>
            <a:prstDash val="solid"/>
            <a:round/>
            <a:headEnd type="none" w="sm" len="sm"/>
            <a:tailEnd type="none" w="sm" len="sm"/>
          </a:ln>
        </p:spPr>
      </p:cxnSp>
      <p:sp>
        <p:nvSpPr>
          <p:cNvPr id="380" name="Google Shape;380;p17"/>
          <p:cNvSpPr/>
          <p:nvPr/>
        </p:nvSpPr>
        <p:spPr>
          <a:xfrm>
            <a:off x="3517035" y="4062864"/>
            <a:ext cx="1863870" cy="583264"/>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Contingency Management</a:t>
            </a:r>
            <a:endParaRPr sz="2160"/>
          </a:p>
        </p:txBody>
      </p:sp>
      <p:sp>
        <p:nvSpPr>
          <p:cNvPr id="381" name="Google Shape;381;p17"/>
          <p:cNvSpPr/>
          <p:nvPr/>
        </p:nvSpPr>
        <p:spPr>
          <a:xfrm>
            <a:off x="3517035" y="4765977"/>
            <a:ext cx="1863870" cy="583264"/>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Community Reinforcement</a:t>
            </a:r>
            <a:endParaRPr sz="2160"/>
          </a:p>
        </p:txBody>
      </p:sp>
      <p:sp>
        <p:nvSpPr>
          <p:cNvPr id="382" name="Google Shape;382;p17"/>
          <p:cNvSpPr/>
          <p:nvPr/>
        </p:nvSpPr>
        <p:spPr>
          <a:xfrm>
            <a:off x="3507890" y="5487376"/>
            <a:ext cx="4218940" cy="600575"/>
          </a:xfrm>
          <a:prstGeom prst="rect">
            <a:avLst/>
          </a:prstGeom>
          <a:solidFill>
            <a:srgbClr val="FFFF00"/>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b="1">
                <a:solidFill>
                  <a:schemeClr val="dk1"/>
                </a:solidFill>
                <a:latin typeface="Calibri"/>
                <a:ea typeface="Calibri"/>
                <a:cs typeface="Calibri"/>
                <a:sym typeface="Calibri"/>
              </a:rPr>
              <a:t>Community Reinforcement and Family Training</a:t>
            </a:r>
            <a:endParaRPr sz="2160"/>
          </a:p>
          <a:p>
            <a:pPr algn="ctr"/>
            <a:r>
              <a:rPr lang="en-US" sz="1620" b="1">
                <a:solidFill>
                  <a:schemeClr val="dk1"/>
                </a:solidFill>
                <a:latin typeface="Calibri"/>
                <a:ea typeface="Calibri"/>
                <a:cs typeface="Calibri"/>
                <a:sym typeface="Calibri"/>
              </a:rPr>
              <a:t>(CRAFT)</a:t>
            </a:r>
            <a:endParaRPr sz="2160"/>
          </a:p>
        </p:txBody>
      </p:sp>
      <p:sp>
        <p:nvSpPr>
          <p:cNvPr id="383" name="Google Shape;383;p17"/>
          <p:cNvSpPr/>
          <p:nvPr/>
        </p:nvSpPr>
        <p:spPr>
          <a:xfrm>
            <a:off x="3517034" y="3479603"/>
            <a:ext cx="1863870" cy="467585"/>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Relapse Prevention</a:t>
            </a:r>
            <a:endParaRPr sz="2160"/>
          </a:p>
        </p:txBody>
      </p:sp>
      <p:sp>
        <p:nvSpPr>
          <p:cNvPr id="384" name="Google Shape;384;p17"/>
          <p:cNvSpPr/>
          <p:nvPr/>
        </p:nvSpPr>
        <p:spPr>
          <a:xfrm>
            <a:off x="6420481" y="2832863"/>
            <a:ext cx="1863870" cy="583264"/>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Seeking Safety</a:t>
            </a:r>
            <a:endParaRPr sz="2160"/>
          </a:p>
        </p:txBody>
      </p:sp>
      <p:sp>
        <p:nvSpPr>
          <p:cNvPr id="385" name="Google Shape;385;p17"/>
          <p:cNvSpPr/>
          <p:nvPr/>
        </p:nvSpPr>
        <p:spPr>
          <a:xfrm>
            <a:off x="6420481" y="3699767"/>
            <a:ext cx="1863870" cy="583264"/>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Cognitive Processing Therapy</a:t>
            </a:r>
            <a:endParaRPr sz="2160"/>
          </a:p>
        </p:txBody>
      </p:sp>
      <p:cxnSp>
        <p:nvCxnSpPr>
          <p:cNvPr id="386" name="Google Shape;386;p17"/>
          <p:cNvCxnSpPr>
            <a:stCxn id="369" idx="1"/>
            <a:endCxn id="384" idx="1"/>
          </p:cNvCxnSpPr>
          <p:nvPr/>
        </p:nvCxnSpPr>
        <p:spPr>
          <a:xfrm>
            <a:off x="5913120" y="1965961"/>
            <a:ext cx="507240" cy="1158480"/>
          </a:xfrm>
          <a:prstGeom prst="bentConnector3">
            <a:avLst>
              <a:gd name="adj1" fmla="val -40560"/>
            </a:avLst>
          </a:prstGeom>
          <a:noFill/>
          <a:ln w="28575" cap="flat" cmpd="sng">
            <a:solidFill>
              <a:schemeClr val="dk1"/>
            </a:solidFill>
            <a:prstDash val="solid"/>
            <a:round/>
            <a:headEnd type="none" w="sm" len="sm"/>
            <a:tailEnd type="none" w="sm" len="sm"/>
          </a:ln>
        </p:spPr>
      </p:cxnSp>
      <p:cxnSp>
        <p:nvCxnSpPr>
          <p:cNvPr id="387" name="Google Shape;387;p17"/>
          <p:cNvCxnSpPr>
            <a:stCxn id="369" idx="1"/>
            <a:endCxn id="385" idx="1"/>
          </p:cNvCxnSpPr>
          <p:nvPr/>
        </p:nvCxnSpPr>
        <p:spPr>
          <a:xfrm>
            <a:off x="5913120" y="1965961"/>
            <a:ext cx="507240" cy="2025360"/>
          </a:xfrm>
          <a:prstGeom prst="bentConnector3">
            <a:avLst>
              <a:gd name="adj1" fmla="val -40560"/>
            </a:avLst>
          </a:prstGeom>
          <a:noFill/>
          <a:ln w="28575" cap="flat" cmpd="sng">
            <a:solidFill>
              <a:schemeClr val="dk1"/>
            </a:solidFill>
            <a:prstDash val="solid"/>
            <a:round/>
            <a:headEnd type="none" w="sm" len="sm"/>
            <a:tailEnd type="none" w="sm" len="sm"/>
          </a:ln>
        </p:spPr>
      </p:cxnSp>
      <p:sp>
        <p:nvSpPr>
          <p:cNvPr id="388" name="Google Shape;388;p17"/>
          <p:cNvSpPr/>
          <p:nvPr/>
        </p:nvSpPr>
        <p:spPr>
          <a:xfrm>
            <a:off x="9054217" y="2855723"/>
            <a:ext cx="1863870" cy="583264"/>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Dialectical Behaviour Therapy</a:t>
            </a:r>
            <a:endParaRPr sz="2160"/>
          </a:p>
        </p:txBody>
      </p:sp>
      <p:cxnSp>
        <p:nvCxnSpPr>
          <p:cNvPr id="389" name="Google Shape;389;p17"/>
          <p:cNvCxnSpPr>
            <a:stCxn id="370" idx="1"/>
            <a:endCxn id="388" idx="1"/>
          </p:cNvCxnSpPr>
          <p:nvPr/>
        </p:nvCxnSpPr>
        <p:spPr>
          <a:xfrm flipH="1">
            <a:off x="9054336" y="1973951"/>
            <a:ext cx="50040" cy="1173240"/>
          </a:xfrm>
          <a:prstGeom prst="bentConnector3">
            <a:avLst>
              <a:gd name="adj1" fmla="val 511388"/>
            </a:avLst>
          </a:prstGeom>
          <a:noFill/>
          <a:ln w="28575" cap="flat" cmpd="sng">
            <a:solidFill>
              <a:schemeClr val="dk1"/>
            </a:solidFill>
            <a:prstDash val="solid"/>
            <a:round/>
            <a:headEnd type="none" w="sm" len="sm"/>
            <a:tailEnd type="none" w="sm" len="sm"/>
          </a:ln>
        </p:spPr>
      </p:cxnSp>
      <p:cxnSp>
        <p:nvCxnSpPr>
          <p:cNvPr id="390" name="Google Shape;390;p17"/>
          <p:cNvCxnSpPr>
            <a:stCxn id="372" idx="3"/>
            <a:endCxn id="383" idx="1"/>
          </p:cNvCxnSpPr>
          <p:nvPr/>
        </p:nvCxnSpPr>
        <p:spPr>
          <a:xfrm rot="10800000" flipH="1">
            <a:off x="2829728" y="3713335"/>
            <a:ext cx="687240" cy="138240"/>
          </a:xfrm>
          <a:prstGeom prst="bentConnector3">
            <a:avLst>
              <a:gd name="adj1" fmla="val 50005"/>
            </a:avLst>
          </a:prstGeom>
          <a:noFill/>
          <a:ln w="28575" cap="flat" cmpd="sng">
            <a:solidFill>
              <a:schemeClr val="dk1"/>
            </a:solidFill>
            <a:prstDash val="solid"/>
            <a:round/>
            <a:headEnd type="none" w="sm" len="sm"/>
            <a:tailEnd type="none" w="sm" len="sm"/>
          </a:ln>
        </p:spPr>
      </p:cxnSp>
      <p:cxnSp>
        <p:nvCxnSpPr>
          <p:cNvPr id="391" name="Google Shape;391;p17"/>
          <p:cNvCxnSpPr>
            <a:stCxn id="372" idx="3"/>
            <a:endCxn id="380" idx="1"/>
          </p:cNvCxnSpPr>
          <p:nvPr/>
        </p:nvCxnSpPr>
        <p:spPr>
          <a:xfrm>
            <a:off x="2829728" y="3851575"/>
            <a:ext cx="687240" cy="502920"/>
          </a:xfrm>
          <a:prstGeom prst="bentConnector3">
            <a:avLst>
              <a:gd name="adj1" fmla="val 50005"/>
            </a:avLst>
          </a:prstGeom>
          <a:noFill/>
          <a:ln w="28575" cap="flat" cmpd="sng">
            <a:solidFill>
              <a:schemeClr val="dk1"/>
            </a:solidFill>
            <a:prstDash val="solid"/>
            <a:round/>
            <a:headEnd type="none" w="sm" len="sm"/>
            <a:tailEnd type="none" w="sm" len="sm"/>
          </a:ln>
        </p:spPr>
      </p:cxnSp>
      <p:cxnSp>
        <p:nvCxnSpPr>
          <p:cNvPr id="392" name="Google Shape;392;p17"/>
          <p:cNvCxnSpPr>
            <a:stCxn id="372" idx="3"/>
            <a:endCxn id="381" idx="1"/>
          </p:cNvCxnSpPr>
          <p:nvPr/>
        </p:nvCxnSpPr>
        <p:spPr>
          <a:xfrm>
            <a:off x="2829728" y="3851575"/>
            <a:ext cx="687240" cy="1206000"/>
          </a:xfrm>
          <a:prstGeom prst="bentConnector3">
            <a:avLst>
              <a:gd name="adj1" fmla="val 50005"/>
            </a:avLst>
          </a:prstGeom>
          <a:noFill/>
          <a:ln w="28575" cap="flat" cmpd="sng">
            <a:solidFill>
              <a:schemeClr val="dk1"/>
            </a:solidFill>
            <a:prstDash val="solid"/>
            <a:round/>
            <a:headEnd type="none" w="sm" len="sm"/>
            <a:tailEnd type="none" w="sm" len="sm"/>
          </a:ln>
        </p:spPr>
      </p:cxnSp>
      <p:cxnSp>
        <p:nvCxnSpPr>
          <p:cNvPr id="393" name="Google Shape;393;p17"/>
          <p:cNvCxnSpPr>
            <a:stCxn id="372" idx="3"/>
            <a:endCxn id="382" idx="1"/>
          </p:cNvCxnSpPr>
          <p:nvPr/>
        </p:nvCxnSpPr>
        <p:spPr>
          <a:xfrm>
            <a:off x="2829728" y="3851575"/>
            <a:ext cx="678240" cy="1936080"/>
          </a:xfrm>
          <a:prstGeom prst="bentConnector3">
            <a:avLst>
              <a:gd name="adj1" fmla="val 49994"/>
            </a:avLst>
          </a:prstGeom>
          <a:noFill/>
          <a:ln w="28575" cap="flat" cmpd="sng">
            <a:solidFill>
              <a:schemeClr val="dk1"/>
            </a:solidFill>
            <a:prstDash val="solid"/>
            <a:round/>
            <a:headEnd type="none" w="sm" len="sm"/>
            <a:tailEnd type="none" w="sm" len="sm"/>
          </a:ln>
        </p:spPr>
      </p:cxnSp>
      <p:sp>
        <p:nvSpPr>
          <p:cNvPr id="394" name="Google Shape;394;p17"/>
          <p:cNvSpPr/>
          <p:nvPr/>
        </p:nvSpPr>
        <p:spPr>
          <a:xfrm>
            <a:off x="3439490" y="2230274"/>
            <a:ext cx="1863870" cy="316597"/>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MI</a:t>
            </a:r>
            <a:endParaRPr sz="2160"/>
          </a:p>
        </p:txBody>
      </p:sp>
      <p:sp>
        <p:nvSpPr>
          <p:cNvPr id="395" name="Google Shape;395;p17"/>
          <p:cNvSpPr/>
          <p:nvPr/>
        </p:nvSpPr>
        <p:spPr>
          <a:xfrm>
            <a:off x="3439490" y="2725450"/>
            <a:ext cx="1863870" cy="387330"/>
          </a:xfrm>
          <a:prstGeom prst="rect">
            <a:avLst/>
          </a:prstGeom>
          <a:solidFill>
            <a:srgbClr val="D8D8D8"/>
          </a:solidFill>
          <a:ln w="25400" cap="flat" cmpd="sng">
            <a:solidFill>
              <a:srgbClr val="3E8A94"/>
            </a:solidFill>
            <a:prstDash val="solid"/>
            <a:round/>
            <a:headEnd type="none" w="sm" len="sm"/>
            <a:tailEnd type="none" w="sm" len="sm"/>
          </a:ln>
        </p:spPr>
        <p:txBody>
          <a:bodyPr spcFirstLastPara="1" wrap="square" lIns="109710" tIns="54840" rIns="109710" bIns="54840" anchor="ctr" anchorCtr="0">
            <a:noAutofit/>
          </a:bodyPr>
          <a:lstStyle/>
          <a:p>
            <a:pPr algn="ctr"/>
            <a:r>
              <a:rPr lang="en-US" sz="1620">
                <a:solidFill>
                  <a:schemeClr val="dk1"/>
                </a:solidFill>
                <a:latin typeface="Calibri"/>
                <a:ea typeface="Calibri"/>
                <a:cs typeface="Calibri"/>
                <a:sym typeface="Calibri"/>
              </a:rPr>
              <a:t>Stages of Change</a:t>
            </a:r>
            <a:endParaRPr sz="2160"/>
          </a:p>
        </p:txBody>
      </p:sp>
      <p:cxnSp>
        <p:nvCxnSpPr>
          <p:cNvPr id="396" name="Google Shape;396;p17"/>
          <p:cNvCxnSpPr>
            <a:stCxn id="371" idx="3"/>
            <a:endCxn id="394" idx="1"/>
          </p:cNvCxnSpPr>
          <p:nvPr/>
        </p:nvCxnSpPr>
        <p:spPr>
          <a:xfrm rot="10800000" flipH="1">
            <a:off x="2829728" y="2388640"/>
            <a:ext cx="609840" cy="528120"/>
          </a:xfrm>
          <a:prstGeom prst="bentConnector3">
            <a:avLst>
              <a:gd name="adj1" fmla="val 49994"/>
            </a:avLst>
          </a:prstGeom>
          <a:noFill/>
          <a:ln w="28575" cap="flat" cmpd="sng">
            <a:solidFill>
              <a:schemeClr val="dk1"/>
            </a:solidFill>
            <a:prstDash val="solid"/>
            <a:round/>
            <a:headEnd type="none" w="sm" len="sm"/>
            <a:tailEnd type="none" w="sm" len="sm"/>
          </a:ln>
        </p:spPr>
      </p:cxnSp>
      <p:cxnSp>
        <p:nvCxnSpPr>
          <p:cNvPr id="397" name="Google Shape;397;p17"/>
          <p:cNvCxnSpPr>
            <a:stCxn id="371" idx="3"/>
            <a:endCxn id="395" idx="1"/>
          </p:cNvCxnSpPr>
          <p:nvPr/>
        </p:nvCxnSpPr>
        <p:spPr>
          <a:xfrm>
            <a:off x="2829728" y="2916760"/>
            <a:ext cx="609840" cy="2520"/>
          </a:xfrm>
          <a:prstGeom prst="bentConnector3">
            <a:avLst>
              <a:gd name="adj1" fmla="val 49994"/>
            </a:avLst>
          </a:prstGeom>
          <a:noFill/>
          <a:ln w="28575" cap="flat" cmpd="sng">
            <a:solidFill>
              <a:schemeClr val="dk1"/>
            </a:solidFill>
            <a:prstDash val="solid"/>
            <a:round/>
            <a:headEnd type="none" w="sm" len="sm"/>
            <a:tailEnd type="none" w="sm" len="sm"/>
          </a:ln>
        </p:spPr>
      </p:cxnSp>
      <p:sp>
        <p:nvSpPr>
          <p:cNvPr id="398" name="Google Shape;398;p17"/>
          <p:cNvSpPr txBox="1"/>
          <p:nvPr/>
        </p:nvSpPr>
        <p:spPr>
          <a:xfrm>
            <a:off x="4358640" y="6414802"/>
            <a:ext cx="3415474" cy="443150"/>
          </a:xfrm>
          <a:prstGeom prst="rect">
            <a:avLst/>
          </a:prstGeom>
          <a:noFill/>
          <a:ln>
            <a:noFill/>
          </a:ln>
        </p:spPr>
        <p:txBody>
          <a:bodyPr spcFirstLastPara="1" wrap="square" lIns="109710" tIns="54840" rIns="109710" bIns="54840" anchor="t" anchorCtr="0">
            <a:spAutoFit/>
          </a:bodyPr>
          <a:lstStyle/>
          <a:p>
            <a:r>
              <a:rPr lang="en-US" sz="2160">
                <a:solidFill>
                  <a:schemeClr val="dk1"/>
                </a:solidFill>
                <a:latin typeface="Calibri"/>
                <a:ea typeface="Calibri"/>
                <a:cs typeface="Calibri"/>
                <a:sym typeface="Calibri"/>
              </a:rPr>
              <a:t>Courtesy: Ketan Vegda, MD</a:t>
            </a:r>
            <a:endParaRPr sz="216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703429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402"/>
        <p:cNvGrpSpPr/>
        <p:nvPr/>
      </p:nvGrpSpPr>
      <p:grpSpPr>
        <a:xfrm>
          <a:off x="0" y="0"/>
          <a:ext cx="0" cy="0"/>
          <a:chOff x="0" y="0"/>
          <a:chExt cx="0" cy="0"/>
        </a:xfrm>
      </p:grpSpPr>
      <p:sp>
        <p:nvSpPr>
          <p:cNvPr id="403" name="Google Shape;403;p18"/>
          <p:cNvSpPr txBox="1">
            <a:spLocks noGrp="1"/>
          </p:cNvSpPr>
          <p:nvPr>
            <p:ph type="title"/>
          </p:nvPr>
        </p:nvSpPr>
        <p:spPr>
          <a:xfrm>
            <a:off x="1158240" y="274639"/>
            <a:ext cx="9875520" cy="1142681"/>
          </a:xfrm>
          <a:prstGeom prst="rect">
            <a:avLst/>
          </a:prstGeom>
          <a:noFill/>
          <a:ln>
            <a:noFill/>
          </a:ln>
        </p:spPr>
        <p:txBody>
          <a:bodyPr spcFirstLastPara="1" vert="horz" wrap="square" lIns="109710" tIns="54840" rIns="109710" bIns="54840" rtlCol="0" anchor="ctr" anchorCtr="0">
            <a:normAutofit/>
          </a:bodyPr>
          <a:lstStyle/>
          <a:p>
            <a:pPr algn="ctr">
              <a:spcBef>
                <a:spcPts val="0"/>
              </a:spcBef>
              <a:buClr>
                <a:schemeClr val="dk2"/>
              </a:buClr>
              <a:buSzPts val="4000"/>
            </a:pPr>
            <a:r>
              <a:rPr lang="en-US"/>
              <a:t>KEY THEMES</a:t>
            </a:r>
            <a:endParaRPr/>
          </a:p>
        </p:txBody>
      </p:sp>
      <p:sp>
        <p:nvSpPr>
          <p:cNvPr id="404" name="Google Shape;404;p18"/>
          <p:cNvSpPr txBox="1">
            <a:spLocks noGrp="1"/>
          </p:cNvSpPr>
          <p:nvPr>
            <p:ph type="body" idx="1"/>
          </p:nvPr>
        </p:nvSpPr>
        <p:spPr>
          <a:xfrm>
            <a:off x="1158240" y="1600201"/>
            <a:ext cx="9875520" cy="4525963"/>
          </a:xfrm>
          <a:prstGeom prst="rect">
            <a:avLst/>
          </a:prstGeom>
          <a:noFill/>
          <a:ln>
            <a:noFill/>
          </a:ln>
        </p:spPr>
        <p:txBody>
          <a:bodyPr spcFirstLastPara="1" vert="horz" wrap="square" lIns="109710" tIns="54840" rIns="109710" bIns="54840" rtlCol="0" anchor="t" anchorCtr="0">
            <a:normAutofit/>
          </a:bodyPr>
          <a:lstStyle/>
          <a:p>
            <a:pPr marL="411480" indent="-411480">
              <a:spcBef>
                <a:spcPts val="0"/>
              </a:spcBef>
              <a:buClr>
                <a:srgbClr val="595959"/>
              </a:buClr>
              <a:buSzPts val="3200"/>
              <a:buChar char="»"/>
            </a:pPr>
            <a:r>
              <a:rPr lang="en-US"/>
              <a:t>Engagement-engagement-engagement</a:t>
            </a:r>
            <a:endParaRPr/>
          </a:p>
          <a:p>
            <a:pPr marL="411480" indent="-411480">
              <a:spcBef>
                <a:spcPts val="768"/>
              </a:spcBef>
              <a:buClr>
                <a:srgbClr val="595959"/>
              </a:buClr>
              <a:buSzPts val="3200"/>
              <a:buChar char="»"/>
            </a:pPr>
            <a:r>
              <a:rPr lang="en-US"/>
              <a:t>Trauma – seeking safety +/- PTSD treatment</a:t>
            </a:r>
            <a:endParaRPr/>
          </a:p>
          <a:p>
            <a:pPr marL="411480" indent="-411480">
              <a:spcBef>
                <a:spcPts val="768"/>
              </a:spcBef>
              <a:buClr>
                <a:srgbClr val="595959"/>
              </a:buClr>
              <a:buSzPts val="3200"/>
              <a:buChar char="»"/>
            </a:pPr>
            <a:r>
              <a:rPr lang="en-US"/>
              <a:t>Substance use – behaviourally - CRA</a:t>
            </a:r>
            <a:endParaRPr/>
          </a:p>
          <a:p>
            <a:pPr marL="411480" indent="-411480">
              <a:spcBef>
                <a:spcPts val="768"/>
              </a:spcBef>
              <a:buClr>
                <a:srgbClr val="595959"/>
              </a:buClr>
              <a:buSzPts val="3200"/>
              <a:buChar char="»"/>
            </a:pPr>
            <a:r>
              <a:rPr lang="en-US"/>
              <a:t>Personality disorder or impulsive behaviour</a:t>
            </a:r>
            <a:endParaRPr/>
          </a:p>
          <a:p>
            <a:pPr marL="411480" indent="-411480">
              <a:spcBef>
                <a:spcPts val="768"/>
              </a:spcBef>
              <a:buClr>
                <a:srgbClr val="595959"/>
              </a:buClr>
              <a:buSzPts val="3200"/>
              <a:buChar char="»"/>
            </a:pPr>
            <a:r>
              <a:rPr lang="en-US"/>
              <a:t>DBT skills</a:t>
            </a:r>
            <a:endParaRPr/>
          </a:p>
          <a:p>
            <a:pPr marL="411480" indent="-411480">
              <a:spcBef>
                <a:spcPts val="768"/>
              </a:spcBef>
              <a:buClr>
                <a:srgbClr val="595959"/>
              </a:buClr>
              <a:buSzPts val="3200"/>
              <a:buChar char="»"/>
            </a:pPr>
            <a:r>
              <a:rPr lang="en-US" b="1" i="1" u="sng"/>
              <a:t>The devil is in the details</a:t>
            </a:r>
            <a:endParaRPr/>
          </a:p>
          <a:p>
            <a:pPr marL="411480" indent="-167640">
              <a:spcBef>
                <a:spcPts val="768"/>
              </a:spcBef>
              <a:buClr>
                <a:srgbClr val="595959"/>
              </a:buClr>
              <a:buSzPts val="3200"/>
              <a:buNone/>
            </a:pPr>
            <a:endParaRPr/>
          </a:p>
          <a:p>
            <a:pPr marL="411480" indent="-167640">
              <a:spcBef>
                <a:spcPts val="768"/>
              </a:spcBef>
              <a:buClr>
                <a:srgbClr val="595959"/>
              </a:buClr>
              <a:buSzPts val="3200"/>
              <a:buNone/>
            </a:pPr>
            <a:endParaRPr/>
          </a:p>
        </p:txBody>
      </p:sp>
      <p:sp>
        <p:nvSpPr>
          <p:cNvPr id="406" name="Google Shape;406;p18"/>
          <p:cNvSpPr txBox="1">
            <a:spLocks noGrp="1"/>
          </p:cNvSpPr>
          <p:nvPr>
            <p:ph type="sldNum" idx="12"/>
          </p:nvPr>
        </p:nvSpPr>
        <p:spPr>
          <a:xfrm>
            <a:off x="11033760" y="6355083"/>
            <a:ext cx="457200" cy="365125"/>
          </a:xfrm>
          <a:prstGeom prst="rect">
            <a:avLst/>
          </a:prstGeom>
          <a:noFill/>
          <a:ln>
            <a:noFill/>
          </a:ln>
        </p:spPr>
        <p:txBody>
          <a:bodyPr spcFirstLastPara="1" vert="horz" wrap="square" lIns="109710" tIns="54840" rIns="109710" bIns="54840" rtlCol="0" anchor="ctr" anchorCtr="0">
            <a:noAutofit/>
          </a:bodyPr>
          <a:lstStyle/>
          <a:p>
            <a:pPr algn="ctr"/>
            <a:fld id="{00000000-1234-1234-1234-123412341234}" type="slidenum">
              <a:rPr lang="en-US"/>
              <a:pPr algn="ctr"/>
              <a:t>15</a:t>
            </a:fld>
            <a:endParaRPr/>
          </a:p>
        </p:txBody>
      </p:sp>
    </p:spTree>
    <p:extLst>
      <p:ext uri="{BB962C8B-B14F-4D97-AF65-F5344CB8AC3E}">
        <p14:creationId xmlns:p14="http://schemas.microsoft.com/office/powerpoint/2010/main" val="616500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Psychiatric Assessment</a:t>
            </a:r>
            <a:endParaRPr lang="en-US" dirty="0"/>
          </a:p>
        </p:txBody>
      </p:sp>
      <p:sp>
        <p:nvSpPr>
          <p:cNvPr id="3" name="Content Placeholder 2"/>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7395BF2A-C319-4F29-873E-1ABED09E0044}" type="slidenum">
              <a:rPr lang="en-US" smtClean="0"/>
              <a:pPr/>
              <a:t>16</a:t>
            </a:fld>
            <a:endParaRPr lang="en-US" dirty="0"/>
          </a:p>
        </p:txBody>
      </p:sp>
    </p:spTree>
    <p:extLst>
      <p:ext uri="{BB962C8B-B14F-4D97-AF65-F5344CB8AC3E}">
        <p14:creationId xmlns:p14="http://schemas.microsoft.com/office/powerpoint/2010/main" val="3398361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lstStyle/>
          <a:p>
            <a:r>
              <a:rPr lang="en-US" dirty="0"/>
              <a:t>Assessment</a:t>
            </a:r>
          </a:p>
          <a:p>
            <a:pPr lvl="1"/>
            <a:r>
              <a:rPr lang="en-US" dirty="0"/>
              <a:t>CPSO methadone guidelines has a template</a:t>
            </a:r>
          </a:p>
          <a:p>
            <a:pPr lvl="1"/>
            <a:r>
              <a:rPr lang="en-US" dirty="0"/>
              <a:t>Certain adjustments depending on the substance of use or specialty or physician</a:t>
            </a:r>
          </a:p>
          <a:p>
            <a:pPr lvl="1"/>
            <a:r>
              <a:rPr lang="en-US" dirty="0"/>
              <a:t>What do I do and why am I interested in the information</a:t>
            </a:r>
          </a:p>
          <a:p>
            <a:pPr lvl="1"/>
            <a:r>
              <a:rPr lang="en-US" dirty="0"/>
              <a:t>My main goal is engagement</a:t>
            </a:r>
          </a:p>
        </p:txBody>
      </p:sp>
    </p:spTree>
    <p:extLst>
      <p:ext uri="{BB962C8B-B14F-4D97-AF65-F5344CB8AC3E}">
        <p14:creationId xmlns:p14="http://schemas.microsoft.com/office/powerpoint/2010/main" val="22776326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normAutofit/>
          </a:bodyPr>
          <a:lstStyle/>
          <a:p>
            <a:r>
              <a:rPr lang="en-US" dirty="0"/>
              <a:t>Assessment</a:t>
            </a:r>
          </a:p>
          <a:p>
            <a:pPr lvl="1"/>
            <a:r>
              <a:rPr lang="en-US" dirty="0"/>
              <a:t>Identifying data: age, relationship status, living situation, education, source of income</a:t>
            </a:r>
          </a:p>
          <a:p>
            <a:pPr lvl="1"/>
            <a:r>
              <a:rPr lang="en-US" dirty="0"/>
              <a:t>What are your main challenges? (including non substance related)</a:t>
            </a:r>
          </a:p>
          <a:p>
            <a:pPr lvl="1"/>
            <a:r>
              <a:rPr lang="en-US" dirty="0"/>
              <a:t>Tell me about your typical day. </a:t>
            </a:r>
          </a:p>
          <a:p>
            <a:pPr lvl="2"/>
            <a:r>
              <a:rPr lang="en-US" dirty="0"/>
              <a:t>Full walk through from wake to sleep</a:t>
            </a:r>
          </a:p>
          <a:p>
            <a:pPr lvl="2"/>
            <a:r>
              <a:rPr lang="en-US" dirty="0"/>
              <a:t>Include substances, pain, activities that give them purpose and meaning and things that are distressing</a:t>
            </a:r>
          </a:p>
        </p:txBody>
      </p:sp>
    </p:spTree>
    <p:extLst>
      <p:ext uri="{BB962C8B-B14F-4D97-AF65-F5344CB8AC3E}">
        <p14:creationId xmlns:p14="http://schemas.microsoft.com/office/powerpoint/2010/main" val="8790860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normAutofit/>
          </a:bodyPr>
          <a:lstStyle/>
          <a:p>
            <a:r>
              <a:rPr lang="en-US" dirty="0"/>
              <a:t>Assessment </a:t>
            </a:r>
          </a:p>
          <a:p>
            <a:pPr lvl="1"/>
            <a:r>
              <a:rPr lang="en-US" dirty="0"/>
              <a:t>Main Challenges</a:t>
            </a:r>
          </a:p>
          <a:p>
            <a:pPr lvl="3"/>
            <a:r>
              <a:rPr lang="en-US" dirty="0" err="1"/>
              <a:t>Eg</a:t>
            </a:r>
            <a:r>
              <a:rPr lang="en-US" dirty="0"/>
              <a:t>. Sleep, family, housing, anxiety, stress</a:t>
            </a:r>
          </a:p>
          <a:p>
            <a:pPr lvl="2"/>
            <a:r>
              <a:rPr lang="en-US" dirty="0"/>
              <a:t>How long has it been going on, how does it affect your life?</a:t>
            </a:r>
          </a:p>
          <a:p>
            <a:pPr lvl="1"/>
            <a:r>
              <a:rPr lang="en-US" dirty="0"/>
              <a:t>Substance use history</a:t>
            </a:r>
          </a:p>
          <a:p>
            <a:pPr lvl="2"/>
            <a:r>
              <a:rPr lang="en-US" dirty="0"/>
              <a:t>Alcohol</a:t>
            </a:r>
          </a:p>
          <a:p>
            <a:pPr lvl="3"/>
            <a:r>
              <a:rPr lang="en-US" dirty="0"/>
              <a:t>First use, weekly use, daily use</a:t>
            </a:r>
          </a:p>
          <a:p>
            <a:pPr lvl="3"/>
            <a:r>
              <a:rPr lang="en-US" dirty="0"/>
              <a:t>Blackouts, seizures, withdrawal symptoms, driving, legal history</a:t>
            </a:r>
          </a:p>
          <a:p>
            <a:pPr lvl="3"/>
            <a:r>
              <a:rPr lang="en-US" dirty="0"/>
              <a:t>What does it do for you?  </a:t>
            </a:r>
            <a:r>
              <a:rPr lang="en-US" b="1" dirty="0"/>
              <a:t>What is the function?</a:t>
            </a:r>
          </a:p>
          <a:p>
            <a:pPr lvl="3"/>
            <a:r>
              <a:rPr lang="en-US" dirty="0"/>
              <a:t>Negative consequences</a:t>
            </a:r>
          </a:p>
          <a:p>
            <a:pPr lvl="3"/>
            <a:r>
              <a:rPr lang="en-US" dirty="0"/>
              <a:t>Past treatment – </a:t>
            </a:r>
            <a:r>
              <a:rPr lang="en-US" dirty="0" err="1"/>
              <a:t>anticraving</a:t>
            </a:r>
            <a:r>
              <a:rPr lang="en-US" dirty="0"/>
              <a:t> medication, detox, complicated withdrawal</a:t>
            </a:r>
          </a:p>
          <a:p>
            <a:pPr lvl="3"/>
            <a:r>
              <a:rPr lang="en-US" dirty="0"/>
              <a:t>Periods of sobriety, how were you able to do it?</a:t>
            </a:r>
          </a:p>
          <a:p>
            <a:pPr lvl="2"/>
            <a:endParaRPr lang="en-US" dirty="0"/>
          </a:p>
          <a:p>
            <a:pPr marL="1097280" lvl="2" indent="0">
              <a:buNone/>
            </a:pPr>
            <a:endParaRPr lang="en-US" dirty="0"/>
          </a:p>
        </p:txBody>
      </p:sp>
    </p:spTree>
    <p:extLst>
      <p:ext uri="{BB962C8B-B14F-4D97-AF65-F5344CB8AC3E}">
        <p14:creationId xmlns:p14="http://schemas.microsoft.com/office/powerpoint/2010/main" val="3263783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vert="horz" lIns="109728" tIns="54864" rIns="109728" bIns="54864" rtlCol="0" anchor="b">
            <a:noAutofit/>
          </a:bodyPr>
          <a:lstStyle/>
          <a:p>
            <a:r>
              <a:rPr lang="en-US" altLang="en-US" sz="5760" dirty="0"/>
              <a:t>Outline</a:t>
            </a:r>
          </a:p>
        </p:txBody>
      </p:sp>
      <p:sp>
        <p:nvSpPr>
          <p:cNvPr id="31746" name="Content Placeholder 2"/>
          <p:cNvSpPr>
            <a:spLocks noGrp="1"/>
          </p:cNvSpPr>
          <p:nvPr>
            <p:ph idx="1"/>
          </p:nvPr>
        </p:nvSpPr>
        <p:spPr/>
        <p:txBody>
          <a:bodyPr/>
          <a:lstStyle/>
          <a:p>
            <a:r>
              <a:rPr lang="en-US" altLang="en-US" dirty="0" smtClean="0">
                <a:cs typeface="MS PGothic" pitchFamily="34" charset="-128"/>
              </a:rPr>
              <a:t>Outline</a:t>
            </a:r>
          </a:p>
          <a:p>
            <a:r>
              <a:rPr lang="en-US" altLang="en-US" dirty="0" smtClean="0">
                <a:cs typeface="MS PGothic" pitchFamily="34" charset="-128"/>
              </a:rPr>
              <a:t>Becoming a Therapist</a:t>
            </a:r>
          </a:p>
          <a:p>
            <a:r>
              <a:rPr lang="en-US" altLang="en-US" dirty="0" smtClean="0">
                <a:cs typeface="MS PGothic" pitchFamily="34" charset="-128"/>
              </a:rPr>
              <a:t>Adult Learning theory</a:t>
            </a:r>
            <a:endParaRPr lang="en-US" altLang="en-US" dirty="0">
              <a:cs typeface="MS PGothic" pitchFamily="34" charset="-128"/>
            </a:endParaRPr>
          </a:p>
          <a:p>
            <a:r>
              <a:rPr lang="en-US" altLang="en-US" dirty="0">
                <a:cs typeface="MS PGothic" pitchFamily="34" charset="-128"/>
              </a:rPr>
              <a:t>Perspectives of Psychiatry Model</a:t>
            </a:r>
          </a:p>
          <a:p>
            <a:r>
              <a:rPr lang="en-US" altLang="en-US" dirty="0" smtClean="0">
                <a:cs typeface="MS PGothic" pitchFamily="34" charset="-128"/>
              </a:rPr>
              <a:t>Philosophy of Care</a:t>
            </a:r>
            <a:endParaRPr lang="en-US" altLang="en-US" dirty="0">
              <a:cs typeface="MS PGothic" pitchFamily="34" charset="-128"/>
            </a:endParaRPr>
          </a:p>
          <a:p>
            <a:r>
              <a:rPr lang="en-US" altLang="en-US" dirty="0">
                <a:cs typeface="MS PGothic" pitchFamily="34" charset="-128"/>
              </a:rPr>
              <a:t>Assessment – content and process</a:t>
            </a:r>
          </a:p>
        </p:txBody>
      </p:sp>
    </p:spTree>
    <p:extLst>
      <p:ext uri="{BB962C8B-B14F-4D97-AF65-F5344CB8AC3E}">
        <p14:creationId xmlns:p14="http://schemas.microsoft.com/office/powerpoint/2010/main" val="3671184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normAutofit/>
          </a:bodyPr>
          <a:lstStyle/>
          <a:p>
            <a:r>
              <a:rPr lang="en-US" dirty="0"/>
              <a:t>Assessment (</a:t>
            </a:r>
            <a:r>
              <a:rPr lang="en-US" dirty="0" err="1"/>
              <a:t>cont</a:t>
            </a:r>
            <a:r>
              <a:rPr lang="en-US" dirty="0"/>
              <a:t>)</a:t>
            </a:r>
          </a:p>
          <a:p>
            <a:pPr lvl="1"/>
            <a:r>
              <a:rPr lang="en-US" dirty="0"/>
              <a:t>Substance Use History</a:t>
            </a:r>
          </a:p>
          <a:p>
            <a:pPr lvl="2"/>
            <a:r>
              <a:rPr lang="en-US" dirty="0"/>
              <a:t>Opiates</a:t>
            </a:r>
          </a:p>
          <a:p>
            <a:pPr lvl="3"/>
            <a:r>
              <a:rPr lang="en-US" dirty="0"/>
              <a:t>First used, prescribed, </a:t>
            </a:r>
          </a:p>
          <a:p>
            <a:pPr lvl="3"/>
            <a:r>
              <a:rPr lang="en-US" dirty="0"/>
              <a:t>Running out early, pain, weekly, daily use</a:t>
            </a:r>
          </a:p>
          <a:p>
            <a:pPr lvl="3"/>
            <a:r>
              <a:rPr lang="en-US" dirty="0"/>
              <a:t>Crush, snort, pattern, use with other drugs, IVDU</a:t>
            </a:r>
          </a:p>
          <a:p>
            <a:pPr lvl="3"/>
            <a:r>
              <a:rPr lang="en-US" dirty="0"/>
              <a:t>Clean needles, naloxone kits</a:t>
            </a:r>
          </a:p>
          <a:p>
            <a:pPr lvl="3"/>
            <a:r>
              <a:rPr lang="en-US" dirty="0"/>
              <a:t>Withdrawal symptoms – runny nose, diarrhea, tremors, sweats, muscle twitches, cold flashes</a:t>
            </a:r>
          </a:p>
          <a:p>
            <a:pPr lvl="3"/>
            <a:r>
              <a:rPr lang="en-US" dirty="0"/>
              <a:t>Past methadone/</a:t>
            </a:r>
            <a:r>
              <a:rPr lang="en-US" dirty="0" err="1"/>
              <a:t>suboxone</a:t>
            </a:r>
            <a:r>
              <a:rPr lang="en-US" dirty="0"/>
              <a:t> use, max dose</a:t>
            </a:r>
          </a:p>
        </p:txBody>
      </p:sp>
    </p:spTree>
    <p:extLst>
      <p:ext uri="{BB962C8B-B14F-4D97-AF65-F5344CB8AC3E}">
        <p14:creationId xmlns:p14="http://schemas.microsoft.com/office/powerpoint/2010/main" val="37573246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normAutofit/>
          </a:bodyPr>
          <a:lstStyle/>
          <a:p>
            <a:r>
              <a:rPr lang="en-US" dirty="0"/>
              <a:t>Assessment (</a:t>
            </a:r>
            <a:r>
              <a:rPr lang="en-US" dirty="0" err="1"/>
              <a:t>cont</a:t>
            </a:r>
            <a:r>
              <a:rPr lang="en-US" dirty="0"/>
              <a:t>)</a:t>
            </a:r>
          </a:p>
          <a:p>
            <a:pPr lvl="1"/>
            <a:r>
              <a:rPr lang="en-US" dirty="0"/>
              <a:t>Substance Use History</a:t>
            </a:r>
          </a:p>
          <a:p>
            <a:pPr lvl="2"/>
            <a:r>
              <a:rPr lang="en-US" dirty="0"/>
              <a:t>Sedatives (</a:t>
            </a:r>
            <a:r>
              <a:rPr lang="en-US" dirty="0" err="1"/>
              <a:t>benzos</a:t>
            </a:r>
            <a:r>
              <a:rPr lang="en-US" dirty="0"/>
              <a:t>, </a:t>
            </a:r>
            <a:r>
              <a:rPr lang="en-US" dirty="0" err="1"/>
              <a:t>ghb</a:t>
            </a:r>
            <a:r>
              <a:rPr lang="en-US" dirty="0"/>
              <a:t>)</a:t>
            </a:r>
          </a:p>
          <a:p>
            <a:pPr lvl="3"/>
            <a:r>
              <a:rPr lang="en-US" dirty="0"/>
              <a:t> As previous ones </a:t>
            </a:r>
          </a:p>
          <a:p>
            <a:pPr lvl="3"/>
            <a:r>
              <a:rPr lang="en-US" dirty="0"/>
              <a:t>Prescribed, </a:t>
            </a:r>
            <a:r>
              <a:rPr lang="en-US" dirty="0" err="1"/>
              <a:t>abherrent</a:t>
            </a:r>
            <a:r>
              <a:rPr lang="en-US" dirty="0"/>
              <a:t> use (snorting crushing), withdrawal syndromes</a:t>
            </a:r>
          </a:p>
          <a:p>
            <a:pPr lvl="3"/>
            <a:r>
              <a:rPr lang="en-US" b="1" dirty="0"/>
              <a:t>What is the function of the use</a:t>
            </a:r>
          </a:p>
          <a:p>
            <a:pPr lvl="2"/>
            <a:r>
              <a:rPr lang="en-US" dirty="0"/>
              <a:t>Stimulants</a:t>
            </a:r>
          </a:p>
          <a:p>
            <a:pPr lvl="3"/>
            <a:r>
              <a:rPr lang="en-US" dirty="0"/>
              <a:t>IVDU, psychosis, legal</a:t>
            </a:r>
          </a:p>
          <a:p>
            <a:pPr lvl="2"/>
            <a:r>
              <a:rPr lang="en-US" dirty="0"/>
              <a:t>Cannabis</a:t>
            </a:r>
          </a:p>
          <a:p>
            <a:pPr lvl="3"/>
            <a:r>
              <a:rPr lang="en-US" dirty="0"/>
              <a:t>Pattern of use, </a:t>
            </a:r>
            <a:r>
              <a:rPr lang="en-US" b="1" dirty="0"/>
              <a:t>what is the function</a:t>
            </a:r>
            <a:endParaRPr lang="en-US" dirty="0"/>
          </a:p>
          <a:p>
            <a:pPr lvl="3"/>
            <a:r>
              <a:rPr lang="en-US" dirty="0"/>
              <a:t>Is there a withdrawal syndrome</a:t>
            </a:r>
          </a:p>
          <a:p>
            <a:pPr lvl="3"/>
            <a:endParaRPr lang="en-US" dirty="0"/>
          </a:p>
        </p:txBody>
      </p:sp>
    </p:spTree>
    <p:extLst>
      <p:ext uri="{BB962C8B-B14F-4D97-AF65-F5344CB8AC3E}">
        <p14:creationId xmlns:p14="http://schemas.microsoft.com/office/powerpoint/2010/main" val="7647980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normAutofit/>
          </a:bodyPr>
          <a:lstStyle/>
          <a:p>
            <a:r>
              <a:rPr lang="en-US" dirty="0"/>
              <a:t>Assessment (</a:t>
            </a:r>
            <a:r>
              <a:rPr lang="en-US" dirty="0" err="1"/>
              <a:t>cont</a:t>
            </a:r>
            <a:r>
              <a:rPr lang="en-US" dirty="0"/>
              <a:t>)</a:t>
            </a:r>
          </a:p>
          <a:p>
            <a:pPr lvl="1"/>
            <a:r>
              <a:rPr lang="en-US" dirty="0"/>
              <a:t>Substance Use Treatment History</a:t>
            </a:r>
          </a:p>
          <a:p>
            <a:pPr lvl="3"/>
            <a:r>
              <a:rPr lang="en-US" dirty="0"/>
              <a:t>Outpatient</a:t>
            </a:r>
          </a:p>
          <a:p>
            <a:pPr lvl="3"/>
            <a:r>
              <a:rPr lang="en-US" dirty="0"/>
              <a:t>Detox</a:t>
            </a:r>
          </a:p>
          <a:p>
            <a:pPr lvl="3"/>
            <a:r>
              <a:rPr lang="en-US" dirty="0"/>
              <a:t>Long term program</a:t>
            </a:r>
          </a:p>
          <a:p>
            <a:pPr lvl="3"/>
            <a:r>
              <a:rPr lang="en-US" dirty="0"/>
              <a:t>AA/NA</a:t>
            </a:r>
          </a:p>
          <a:p>
            <a:pPr lvl="3"/>
            <a:r>
              <a:rPr lang="en-US" dirty="0"/>
              <a:t>Medications</a:t>
            </a:r>
          </a:p>
          <a:p>
            <a:pPr lvl="3"/>
            <a:r>
              <a:rPr lang="en-US" dirty="0"/>
              <a:t>Was it beneficial for you?</a:t>
            </a:r>
          </a:p>
        </p:txBody>
      </p:sp>
    </p:spTree>
    <p:extLst>
      <p:ext uri="{BB962C8B-B14F-4D97-AF65-F5344CB8AC3E}">
        <p14:creationId xmlns:p14="http://schemas.microsoft.com/office/powerpoint/2010/main" val="38033948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normAutofit/>
          </a:bodyPr>
          <a:lstStyle/>
          <a:p>
            <a:r>
              <a:rPr lang="en-US" dirty="0"/>
              <a:t>Assessment (</a:t>
            </a:r>
            <a:r>
              <a:rPr lang="en-US" dirty="0" err="1"/>
              <a:t>cont</a:t>
            </a:r>
            <a:r>
              <a:rPr lang="en-US" dirty="0"/>
              <a:t>)</a:t>
            </a:r>
          </a:p>
          <a:p>
            <a:pPr lvl="1"/>
            <a:r>
              <a:rPr lang="en-US" dirty="0"/>
              <a:t>Past Psychiatric History</a:t>
            </a:r>
          </a:p>
          <a:p>
            <a:pPr lvl="2"/>
            <a:r>
              <a:rPr lang="en-US" dirty="0"/>
              <a:t>First contact, past diagnoses, </a:t>
            </a:r>
          </a:p>
          <a:p>
            <a:pPr lvl="2"/>
            <a:r>
              <a:rPr lang="en-US" dirty="0"/>
              <a:t>Medications – side effects, helpful?</a:t>
            </a:r>
          </a:p>
          <a:p>
            <a:pPr lvl="2"/>
            <a:r>
              <a:rPr lang="en-US" dirty="0"/>
              <a:t>Hospitalizations</a:t>
            </a:r>
          </a:p>
          <a:p>
            <a:pPr lvl="2"/>
            <a:r>
              <a:rPr lang="en-US" dirty="0"/>
              <a:t>Safety (accidental/intentional overdoses</a:t>
            </a:r>
          </a:p>
          <a:p>
            <a:pPr lvl="2"/>
            <a:r>
              <a:rPr lang="en-US" dirty="0"/>
              <a:t>Past therapy – helpful?</a:t>
            </a:r>
          </a:p>
          <a:p>
            <a:pPr lvl="1"/>
            <a:r>
              <a:rPr lang="en-US" dirty="0"/>
              <a:t>Past Medical history</a:t>
            </a:r>
          </a:p>
          <a:p>
            <a:pPr lvl="1"/>
            <a:r>
              <a:rPr lang="en-US" dirty="0"/>
              <a:t>Medications/Allergies</a:t>
            </a:r>
          </a:p>
          <a:p>
            <a:pPr lvl="2"/>
            <a:endParaRPr lang="en-US" dirty="0"/>
          </a:p>
        </p:txBody>
      </p:sp>
    </p:spTree>
    <p:extLst>
      <p:ext uri="{BB962C8B-B14F-4D97-AF65-F5344CB8AC3E}">
        <p14:creationId xmlns:p14="http://schemas.microsoft.com/office/powerpoint/2010/main" val="30087188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normAutofit/>
          </a:bodyPr>
          <a:lstStyle/>
          <a:p>
            <a:r>
              <a:rPr lang="en-US" dirty="0"/>
              <a:t>Assessment (</a:t>
            </a:r>
            <a:r>
              <a:rPr lang="en-US" dirty="0" err="1"/>
              <a:t>cont</a:t>
            </a:r>
            <a:r>
              <a:rPr lang="en-US" dirty="0"/>
              <a:t>)</a:t>
            </a:r>
          </a:p>
          <a:p>
            <a:pPr lvl="1"/>
            <a:r>
              <a:rPr lang="en-US" dirty="0"/>
              <a:t>Review of symptoms</a:t>
            </a:r>
          </a:p>
          <a:p>
            <a:pPr lvl="2"/>
            <a:r>
              <a:rPr lang="en-US" dirty="0"/>
              <a:t>All include timeline and relationship to substance use/life events</a:t>
            </a:r>
          </a:p>
          <a:p>
            <a:pPr lvl="2"/>
            <a:r>
              <a:rPr lang="en-US" dirty="0"/>
              <a:t>Depression</a:t>
            </a:r>
          </a:p>
          <a:p>
            <a:pPr lvl="2"/>
            <a:r>
              <a:rPr lang="en-US" dirty="0"/>
              <a:t>Mania</a:t>
            </a:r>
          </a:p>
          <a:p>
            <a:pPr lvl="2"/>
            <a:r>
              <a:rPr lang="en-US" dirty="0"/>
              <a:t>Anxiety – generalized </a:t>
            </a:r>
            <a:r>
              <a:rPr lang="en-US" dirty="0" err="1"/>
              <a:t>vs</a:t>
            </a:r>
            <a:r>
              <a:rPr lang="en-US" dirty="0"/>
              <a:t> specific</a:t>
            </a:r>
          </a:p>
          <a:p>
            <a:pPr lvl="2"/>
            <a:r>
              <a:rPr lang="en-US" dirty="0"/>
              <a:t>Flashbacks/nightmares</a:t>
            </a:r>
          </a:p>
          <a:p>
            <a:pPr lvl="2"/>
            <a:r>
              <a:rPr lang="en-US" dirty="0"/>
              <a:t>Impact on life</a:t>
            </a:r>
          </a:p>
        </p:txBody>
      </p:sp>
    </p:spTree>
    <p:extLst>
      <p:ext uri="{BB962C8B-B14F-4D97-AF65-F5344CB8AC3E}">
        <p14:creationId xmlns:p14="http://schemas.microsoft.com/office/powerpoint/2010/main" val="35869307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normAutofit/>
          </a:bodyPr>
          <a:lstStyle/>
          <a:p>
            <a:r>
              <a:rPr lang="en-US" dirty="0"/>
              <a:t>Assessment (</a:t>
            </a:r>
            <a:r>
              <a:rPr lang="en-US" dirty="0" err="1"/>
              <a:t>cont</a:t>
            </a:r>
            <a:r>
              <a:rPr lang="en-US" dirty="0"/>
              <a:t>)</a:t>
            </a:r>
          </a:p>
          <a:p>
            <a:pPr lvl="1"/>
            <a:r>
              <a:rPr lang="en-US" dirty="0"/>
              <a:t>Family history</a:t>
            </a:r>
          </a:p>
          <a:p>
            <a:pPr lvl="1"/>
            <a:r>
              <a:rPr lang="en-US" dirty="0"/>
              <a:t>Personal History</a:t>
            </a:r>
          </a:p>
          <a:p>
            <a:pPr lvl="2"/>
            <a:r>
              <a:rPr lang="en-US" dirty="0"/>
              <a:t>Childhood</a:t>
            </a:r>
          </a:p>
          <a:p>
            <a:pPr lvl="2"/>
            <a:r>
              <a:rPr lang="en-US" dirty="0"/>
              <a:t>School</a:t>
            </a:r>
          </a:p>
          <a:p>
            <a:pPr lvl="2"/>
            <a:r>
              <a:rPr lang="en-US" dirty="0"/>
              <a:t>Trauma – age, how long, who, how did people respond when you told them, and how did it stay with you today</a:t>
            </a:r>
          </a:p>
          <a:p>
            <a:pPr lvl="2"/>
            <a:r>
              <a:rPr lang="en-US" dirty="0"/>
              <a:t>Work</a:t>
            </a:r>
          </a:p>
          <a:p>
            <a:pPr lvl="2"/>
            <a:r>
              <a:rPr lang="en-US" dirty="0"/>
              <a:t>relationships</a:t>
            </a:r>
          </a:p>
          <a:p>
            <a:pPr lvl="2"/>
            <a:endParaRPr lang="en-US" dirty="0"/>
          </a:p>
        </p:txBody>
      </p:sp>
    </p:spTree>
    <p:extLst>
      <p:ext uri="{BB962C8B-B14F-4D97-AF65-F5344CB8AC3E}">
        <p14:creationId xmlns:p14="http://schemas.microsoft.com/office/powerpoint/2010/main" val="3812146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Assessment: content</a:t>
            </a:r>
          </a:p>
        </p:txBody>
      </p:sp>
      <p:sp>
        <p:nvSpPr>
          <p:cNvPr id="3" name="Content Placeholder 2"/>
          <p:cNvSpPr>
            <a:spLocks noGrp="1"/>
          </p:cNvSpPr>
          <p:nvPr>
            <p:ph idx="1"/>
          </p:nvPr>
        </p:nvSpPr>
        <p:spPr/>
        <p:txBody>
          <a:bodyPr>
            <a:normAutofit/>
          </a:bodyPr>
          <a:lstStyle/>
          <a:p>
            <a:r>
              <a:rPr lang="en-US" dirty="0"/>
              <a:t>Assessment (</a:t>
            </a:r>
            <a:r>
              <a:rPr lang="en-US" dirty="0" err="1"/>
              <a:t>cont</a:t>
            </a:r>
            <a:r>
              <a:rPr lang="en-US" dirty="0"/>
              <a:t>)</a:t>
            </a:r>
          </a:p>
          <a:p>
            <a:pPr lvl="1"/>
            <a:r>
              <a:rPr lang="en-US" dirty="0"/>
              <a:t>Patient goals?</a:t>
            </a:r>
          </a:p>
          <a:p>
            <a:pPr lvl="1"/>
            <a:r>
              <a:rPr lang="en-US" dirty="0"/>
              <a:t>Family/friends goals?</a:t>
            </a:r>
          </a:p>
          <a:p>
            <a:pPr lvl="2"/>
            <a:endParaRPr lang="en-US" dirty="0"/>
          </a:p>
        </p:txBody>
      </p:sp>
    </p:spTree>
    <p:extLst>
      <p:ext uri="{BB962C8B-B14F-4D97-AF65-F5344CB8AC3E}">
        <p14:creationId xmlns:p14="http://schemas.microsoft.com/office/powerpoint/2010/main" val="259254833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Addiction Medicine</a:t>
            </a:r>
          </a:p>
        </p:txBody>
      </p:sp>
      <p:sp>
        <p:nvSpPr>
          <p:cNvPr id="3" name="Content Placeholder 2"/>
          <p:cNvSpPr>
            <a:spLocks noGrp="1"/>
          </p:cNvSpPr>
          <p:nvPr>
            <p:ph idx="1"/>
          </p:nvPr>
        </p:nvSpPr>
        <p:spPr/>
        <p:txBody>
          <a:bodyPr>
            <a:normAutofit/>
          </a:bodyPr>
          <a:lstStyle/>
          <a:p>
            <a:r>
              <a:rPr lang="en-US" dirty="0"/>
              <a:t>Treatment suggestions</a:t>
            </a:r>
          </a:p>
          <a:p>
            <a:pPr lvl="1"/>
            <a:r>
              <a:rPr lang="en-US" dirty="0"/>
              <a:t>E-P-E – elicit, provide, elicit (from motivational interviewing)</a:t>
            </a:r>
          </a:p>
          <a:p>
            <a:pPr lvl="2"/>
            <a:r>
              <a:rPr lang="en-US" dirty="0"/>
              <a:t>Can you tell me what you know about the treatments for _____?</a:t>
            </a:r>
          </a:p>
          <a:p>
            <a:pPr lvl="2"/>
            <a:r>
              <a:rPr lang="en-US" dirty="0"/>
              <a:t>Would it be okay if I shared some recommendations that have worked for other people? (ask permission)</a:t>
            </a:r>
          </a:p>
          <a:p>
            <a:pPr lvl="2"/>
            <a:r>
              <a:rPr lang="en-US" dirty="0"/>
              <a:t>Here are the suggestions</a:t>
            </a:r>
          </a:p>
          <a:p>
            <a:pPr lvl="2"/>
            <a:r>
              <a:rPr lang="en-US" dirty="0"/>
              <a:t>What did you think about them?  Did any of them work for you?</a:t>
            </a:r>
          </a:p>
          <a:p>
            <a:pPr lvl="2"/>
            <a:endParaRPr lang="en-US" dirty="0"/>
          </a:p>
        </p:txBody>
      </p:sp>
    </p:spTree>
    <p:extLst>
      <p:ext uri="{BB962C8B-B14F-4D97-AF65-F5344CB8AC3E}">
        <p14:creationId xmlns:p14="http://schemas.microsoft.com/office/powerpoint/2010/main" val="25307521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Addiction Medicine</a:t>
            </a:r>
          </a:p>
        </p:txBody>
      </p:sp>
      <p:sp>
        <p:nvSpPr>
          <p:cNvPr id="3" name="Content Placeholder 2"/>
          <p:cNvSpPr>
            <a:spLocks noGrp="1"/>
          </p:cNvSpPr>
          <p:nvPr>
            <p:ph idx="1"/>
          </p:nvPr>
        </p:nvSpPr>
        <p:spPr/>
        <p:txBody>
          <a:bodyPr>
            <a:normAutofit lnSpcReduction="10000"/>
          </a:bodyPr>
          <a:lstStyle/>
          <a:p>
            <a:r>
              <a:rPr lang="en-US" dirty="0"/>
              <a:t>TREATMENT</a:t>
            </a:r>
          </a:p>
          <a:p>
            <a:pPr lvl="1"/>
            <a:r>
              <a:rPr lang="en-US" dirty="0"/>
              <a:t>Detoxification (withdrawal)</a:t>
            </a:r>
          </a:p>
          <a:p>
            <a:pPr lvl="2"/>
            <a:r>
              <a:rPr lang="en-US" dirty="0"/>
              <a:t>Alcohol</a:t>
            </a:r>
          </a:p>
          <a:p>
            <a:pPr lvl="3"/>
            <a:r>
              <a:rPr lang="en-US" dirty="0"/>
              <a:t>Benzodiazepines, CIWA, </a:t>
            </a:r>
            <a:r>
              <a:rPr lang="en-US" dirty="0" err="1"/>
              <a:t>librium</a:t>
            </a:r>
            <a:r>
              <a:rPr lang="en-US" dirty="0"/>
              <a:t>, gabapentin</a:t>
            </a:r>
          </a:p>
          <a:p>
            <a:pPr lvl="2"/>
            <a:r>
              <a:rPr lang="en-US" dirty="0"/>
              <a:t>Opiates</a:t>
            </a:r>
          </a:p>
          <a:p>
            <a:pPr lvl="3"/>
            <a:r>
              <a:rPr lang="en-US" dirty="0"/>
              <a:t>Buprenorphine</a:t>
            </a:r>
          </a:p>
          <a:p>
            <a:pPr lvl="3"/>
            <a:r>
              <a:rPr lang="en-US" dirty="0"/>
              <a:t>Not recommended due to loss of tolerance</a:t>
            </a:r>
          </a:p>
          <a:p>
            <a:pPr lvl="2"/>
            <a:r>
              <a:rPr lang="en-US" dirty="0"/>
              <a:t>Benzodiazepines</a:t>
            </a:r>
          </a:p>
          <a:p>
            <a:pPr lvl="3"/>
            <a:r>
              <a:rPr lang="en-US" dirty="0"/>
              <a:t>Medical detox – CAMH</a:t>
            </a:r>
          </a:p>
          <a:p>
            <a:pPr lvl="3"/>
            <a:r>
              <a:rPr lang="en-US" dirty="0"/>
              <a:t>Taper 5-10% every 1-2 weeks (slow down rate as you go)</a:t>
            </a:r>
          </a:p>
          <a:p>
            <a:pPr lvl="3"/>
            <a:r>
              <a:rPr lang="en-US" dirty="0"/>
              <a:t>Adjuvant meds – gabapentin, </a:t>
            </a:r>
            <a:r>
              <a:rPr lang="en-US" dirty="0" err="1"/>
              <a:t>pregabalin</a:t>
            </a:r>
            <a:r>
              <a:rPr lang="en-US" dirty="0"/>
              <a:t>, carbamazepine</a:t>
            </a:r>
          </a:p>
          <a:p>
            <a:pPr lvl="2"/>
            <a:r>
              <a:rPr lang="en-US" dirty="0"/>
              <a:t>Cannabis</a:t>
            </a:r>
          </a:p>
          <a:p>
            <a:pPr lvl="3"/>
            <a:r>
              <a:rPr lang="en-US" dirty="0" err="1"/>
              <a:t>Nabilone</a:t>
            </a:r>
            <a:r>
              <a:rPr lang="en-US" dirty="0"/>
              <a:t>, gabapentin, </a:t>
            </a:r>
            <a:r>
              <a:rPr lang="en-US" dirty="0" err="1"/>
              <a:t>mirtazepine</a:t>
            </a:r>
            <a:endParaRPr lang="en-US" dirty="0"/>
          </a:p>
        </p:txBody>
      </p:sp>
    </p:spTree>
    <p:extLst>
      <p:ext uri="{BB962C8B-B14F-4D97-AF65-F5344CB8AC3E}">
        <p14:creationId xmlns:p14="http://schemas.microsoft.com/office/powerpoint/2010/main" val="20706145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Addiction Medicine</a:t>
            </a:r>
          </a:p>
        </p:txBody>
      </p:sp>
      <p:sp>
        <p:nvSpPr>
          <p:cNvPr id="3" name="Content Placeholder 2"/>
          <p:cNvSpPr>
            <a:spLocks noGrp="1"/>
          </p:cNvSpPr>
          <p:nvPr>
            <p:ph idx="1"/>
          </p:nvPr>
        </p:nvSpPr>
        <p:spPr/>
        <p:txBody>
          <a:bodyPr>
            <a:normAutofit/>
          </a:bodyPr>
          <a:lstStyle/>
          <a:p>
            <a:r>
              <a:rPr lang="en-US" dirty="0"/>
              <a:t>TREATMENT</a:t>
            </a:r>
          </a:p>
          <a:p>
            <a:pPr lvl="1"/>
            <a:r>
              <a:rPr lang="en-US" dirty="0"/>
              <a:t>Maintenance </a:t>
            </a:r>
          </a:p>
          <a:p>
            <a:pPr lvl="2"/>
            <a:r>
              <a:rPr lang="en-US" dirty="0"/>
              <a:t>Anti craving medications for alcohol</a:t>
            </a:r>
          </a:p>
          <a:p>
            <a:pPr lvl="4"/>
            <a:r>
              <a:rPr lang="en-US" dirty="0"/>
              <a:t>Naltrexone</a:t>
            </a:r>
          </a:p>
          <a:p>
            <a:pPr lvl="4"/>
            <a:r>
              <a:rPr lang="en-US" dirty="0" err="1"/>
              <a:t>Accamprosate</a:t>
            </a:r>
            <a:endParaRPr lang="en-US" dirty="0"/>
          </a:p>
          <a:p>
            <a:pPr lvl="4"/>
            <a:r>
              <a:rPr lang="en-US" dirty="0"/>
              <a:t>Gabapentin, </a:t>
            </a:r>
            <a:r>
              <a:rPr lang="en-US" dirty="0" err="1"/>
              <a:t>topiramate</a:t>
            </a:r>
            <a:r>
              <a:rPr lang="en-US" dirty="0"/>
              <a:t>, baclofen</a:t>
            </a:r>
          </a:p>
          <a:p>
            <a:pPr lvl="4"/>
            <a:r>
              <a:rPr lang="en-US" dirty="0"/>
              <a:t>(</a:t>
            </a:r>
            <a:r>
              <a:rPr lang="en-US" dirty="0" err="1"/>
              <a:t>disulfiram</a:t>
            </a:r>
            <a:r>
              <a:rPr lang="en-US" dirty="0"/>
              <a:t>) – not anti-craving</a:t>
            </a:r>
          </a:p>
          <a:p>
            <a:pPr lvl="3"/>
            <a:endParaRPr lang="en-US" dirty="0"/>
          </a:p>
        </p:txBody>
      </p:sp>
    </p:spTree>
    <p:extLst>
      <p:ext uri="{BB962C8B-B14F-4D97-AF65-F5344CB8AC3E}">
        <p14:creationId xmlns:p14="http://schemas.microsoft.com/office/powerpoint/2010/main" val="8284514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graphicFrame>
        <p:nvGraphicFramePr>
          <p:cNvPr id="6" name="Content Placeholder 5"/>
          <p:cNvGraphicFramePr>
            <a:graphicFrameLocks noGrp="1"/>
          </p:cNvGraphicFramePr>
          <p:nvPr>
            <p:ph idx="1"/>
          </p:nvPr>
        </p:nvGraphicFramePr>
        <p:xfrm>
          <a:off x="2533650" y="2153412"/>
          <a:ext cx="7124700" cy="3419856"/>
        </p:xfrm>
        <a:graphic>
          <a:graphicData uri="http://schemas.openxmlformats.org/drawingml/2006/table">
            <a:tbl>
              <a:tblPr firstRow="1" firstCol="1" bandRow="1"/>
              <a:tblGrid>
                <a:gridCol w="1400556"/>
                <a:gridCol w="972312"/>
                <a:gridCol w="972312"/>
                <a:gridCol w="3779520"/>
              </a:tblGrid>
              <a:tr h="201168">
                <a:tc>
                  <a:txBody>
                    <a:bodyPr/>
                    <a:lstStyle/>
                    <a:p>
                      <a:pPr marL="0" marR="0">
                        <a:spcBef>
                          <a:spcPts val="0"/>
                        </a:spcBef>
                        <a:spcAft>
                          <a:spcPts val="0"/>
                        </a:spcAft>
                      </a:pPr>
                      <a:r>
                        <a:rPr lang="en-US" sz="1300" b="1">
                          <a:effectLst/>
                          <a:latin typeface="Arial" panose="020B0604020202020204" pitchFamily="34" charset="0"/>
                          <a:ea typeface="Calibri" panose="020F0502020204030204" pitchFamily="34" charset="0"/>
                        </a:rPr>
                        <a:t>Date</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Calibri" panose="020F0502020204030204" pitchFamily="34" charset="0"/>
                        </a:rPr>
                        <a:t>Day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Calibri" panose="020F0502020204030204" pitchFamily="34" charset="0"/>
                        </a:rPr>
                        <a:t>Time</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b="1">
                          <a:effectLst/>
                          <a:latin typeface="Arial" panose="020B0604020202020204" pitchFamily="34" charset="0"/>
                          <a:ea typeface="Calibri" panose="020F0502020204030204" pitchFamily="34" charset="0"/>
                        </a:rPr>
                        <a:t>Topic</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August 21</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Monday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3-4 pm EST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Understanding the Patient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September 5</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Tuesday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3-4 pm EST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Basics of Motivational Interviewing</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September 12</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Tuesday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3-4 pm EST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Community Reinforcement Approach and CBT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September 18</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Monday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3-4 pm EST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Dialectical Behaviour Therapy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September 25</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Monday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3-4 pm EST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Seeking Safety and trauma treatment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October 2</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Monday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3-4 pm EST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Contingency Management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October 9th</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Monday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3-4 pm EST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Community Reinforcement Approach and Family Training</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336">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October 16</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Monday</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a:effectLst/>
                          <a:latin typeface="Arial" panose="020B0604020202020204" pitchFamily="34" charset="0"/>
                          <a:ea typeface="Calibri" panose="020F0502020204030204" pitchFamily="34" charset="0"/>
                        </a:rPr>
                        <a:t>3-4 pm EST</a:t>
                      </a:r>
                      <a:endParaRPr lang="en-US" sz="130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300" dirty="0">
                          <a:effectLst/>
                          <a:latin typeface="Arial" panose="020B0604020202020204" pitchFamily="34" charset="0"/>
                          <a:ea typeface="Calibri" panose="020F0502020204030204" pitchFamily="34" charset="0"/>
                        </a:rPr>
                        <a:t>Putting it all together – building competency in practice</a:t>
                      </a:r>
                      <a:endParaRPr lang="en-US" sz="1300" dirty="0">
                        <a:effectLst/>
                        <a:latin typeface="Calibri" panose="020F0502020204030204" pitchFamily="34" charset="0"/>
                        <a:ea typeface="Calibri" panose="020F0502020204030204" pitchFamily="34" charset="0"/>
                      </a:endParaRPr>
                    </a:p>
                  </a:txBody>
                  <a:tcPr marL="82296" marR="822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 name="Footer Placeholder 3"/>
          <p:cNvSpPr>
            <a:spLocks noGrp="1"/>
          </p:cNvSpPr>
          <p:nvPr>
            <p:ph type="ftr" sz="quarter" idx="11"/>
          </p:nvPr>
        </p:nvSpPr>
        <p:spPr/>
        <p:txBody>
          <a:bodyPr/>
          <a:lstStyle/>
          <a:p>
            <a:r>
              <a:rPr lang="en-US" smtClean="0"/>
              <a:t>ECHO ONMH</a:t>
            </a:r>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3</a:t>
            </a:fld>
            <a:endParaRPr lang="en-US" dirty="0"/>
          </a:p>
        </p:txBody>
      </p:sp>
      <p:sp>
        <p:nvSpPr>
          <p:cNvPr id="7" name="Rectangle 1"/>
          <p:cNvSpPr>
            <a:spLocks noChangeArrowheads="1"/>
          </p:cNvSpPr>
          <p:nvPr/>
        </p:nvSpPr>
        <p:spPr bwMode="auto">
          <a:xfrm>
            <a:off x="609601" y="52721"/>
            <a:ext cx="221664" cy="4431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109728" tIns="54864" rIns="109728" bIns="54864" numCol="1" anchor="ctr" anchorCtr="0" compatLnSpc="1">
            <a:prstTxWarp prst="textNoShape">
              <a:avLst/>
            </a:prstTxWarp>
            <a:spAutoFit/>
          </a:bodyPr>
          <a:lstStyle/>
          <a:p>
            <a:endParaRPr lang="en-US" sz="2160"/>
          </a:p>
        </p:txBody>
      </p:sp>
    </p:spTree>
    <p:extLst>
      <p:ext uri="{BB962C8B-B14F-4D97-AF65-F5344CB8AC3E}">
        <p14:creationId xmlns:p14="http://schemas.microsoft.com/office/powerpoint/2010/main" val="16942896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Addiction Medicine</a:t>
            </a:r>
          </a:p>
        </p:txBody>
      </p:sp>
      <p:sp>
        <p:nvSpPr>
          <p:cNvPr id="3" name="Content Placeholder 2"/>
          <p:cNvSpPr>
            <a:spLocks noGrp="1"/>
          </p:cNvSpPr>
          <p:nvPr>
            <p:ph idx="1"/>
          </p:nvPr>
        </p:nvSpPr>
        <p:spPr/>
        <p:txBody>
          <a:bodyPr>
            <a:normAutofit/>
          </a:bodyPr>
          <a:lstStyle/>
          <a:p>
            <a:r>
              <a:rPr lang="en-US" dirty="0"/>
              <a:t>TREATMENT</a:t>
            </a:r>
          </a:p>
          <a:p>
            <a:pPr lvl="1"/>
            <a:r>
              <a:rPr lang="en-US" dirty="0"/>
              <a:t>Maintenance</a:t>
            </a:r>
          </a:p>
          <a:p>
            <a:pPr lvl="2"/>
            <a:r>
              <a:rPr lang="en-US" dirty="0"/>
              <a:t>Opiate Use Disorders</a:t>
            </a:r>
          </a:p>
          <a:p>
            <a:pPr lvl="3"/>
            <a:r>
              <a:rPr lang="en-US" dirty="0"/>
              <a:t>Methadone</a:t>
            </a:r>
          </a:p>
          <a:p>
            <a:pPr lvl="3"/>
            <a:r>
              <a:rPr lang="en-US" dirty="0"/>
              <a:t>Buprenorphine</a:t>
            </a:r>
          </a:p>
          <a:p>
            <a:pPr lvl="3"/>
            <a:r>
              <a:rPr lang="en-US" dirty="0"/>
              <a:t>SROM and others</a:t>
            </a:r>
          </a:p>
          <a:p>
            <a:pPr lvl="3"/>
            <a:r>
              <a:rPr lang="en-US" dirty="0"/>
              <a:t>(Pain) Structured Opioid Therapy – McMaster guidelines</a:t>
            </a:r>
          </a:p>
          <a:p>
            <a:pPr lvl="3"/>
            <a:r>
              <a:rPr lang="en-US" dirty="0"/>
              <a:t>Naltrexone</a:t>
            </a:r>
          </a:p>
          <a:p>
            <a:pPr lvl="2"/>
            <a:endParaRPr lang="en-US" dirty="0"/>
          </a:p>
          <a:p>
            <a:pPr lvl="2"/>
            <a:r>
              <a:rPr lang="en-US" dirty="0"/>
              <a:t>Stimulant Use Disorders</a:t>
            </a:r>
          </a:p>
          <a:p>
            <a:pPr lvl="3"/>
            <a:r>
              <a:rPr lang="en-US" dirty="0"/>
              <a:t>Limited evidence for stimulant use disorders</a:t>
            </a:r>
          </a:p>
          <a:p>
            <a:pPr lvl="3"/>
            <a:r>
              <a:rPr lang="en-US" dirty="0" err="1"/>
              <a:t>Topiramate</a:t>
            </a:r>
            <a:r>
              <a:rPr lang="en-US" dirty="0"/>
              <a:t>, bupropion</a:t>
            </a:r>
          </a:p>
        </p:txBody>
      </p:sp>
    </p:spTree>
    <p:extLst>
      <p:ext uri="{BB962C8B-B14F-4D97-AF65-F5344CB8AC3E}">
        <p14:creationId xmlns:p14="http://schemas.microsoft.com/office/powerpoint/2010/main" val="41849546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Addiction Medicine</a:t>
            </a:r>
          </a:p>
        </p:txBody>
      </p:sp>
      <p:sp>
        <p:nvSpPr>
          <p:cNvPr id="3" name="Content Placeholder 2"/>
          <p:cNvSpPr>
            <a:spLocks noGrp="1"/>
          </p:cNvSpPr>
          <p:nvPr>
            <p:ph idx="1"/>
          </p:nvPr>
        </p:nvSpPr>
        <p:spPr/>
        <p:txBody>
          <a:bodyPr>
            <a:normAutofit/>
          </a:bodyPr>
          <a:lstStyle/>
          <a:p>
            <a:r>
              <a:rPr lang="en-US" dirty="0"/>
              <a:t>TREATMENT</a:t>
            </a:r>
          </a:p>
          <a:p>
            <a:pPr lvl="1"/>
            <a:r>
              <a:rPr lang="en-US" dirty="0"/>
              <a:t>Concurrent disorders</a:t>
            </a:r>
          </a:p>
          <a:p>
            <a:pPr lvl="2"/>
            <a:r>
              <a:rPr lang="en-US" dirty="0"/>
              <a:t>Treat the disorders that are present</a:t>
            </a:r>
          </a:p>
          <a:p>
            <a:pPr lvl="2"/>
            <a:r>
              <a:rPr lang="en-US" dirty="0"/>
              <a:t>Think </a:t>
            </a:r>
            <a:r>
              <a:rPr lang="en-US" dirty="0" err="1"/>
              <a:t>behaviourally</a:t>
            </a:r>
            <a:r>
              <a:rPr lang="en-US" dirty="0"/>
              <a:t>/psychosocially</a:t>
            </a:r>
          </a:p>
          <a:p>
            <a:pPr lvl="2"/>
            <a:r>
              <a:rPr lang="en-US" dirty="0"/>
              <a:t>Think about integrated vs sequential</a:t>
            </a:r>
          </a:p>
        </p:txBody>
      </p:sp>
    </p:spTree>
    <p:extLst>
      <p:ext uri="{BB962C8B-B14F-4D97-AF65-F5344CB8AC3E}">
        <p14:creationId xmlns:p14="http://schemas.microsoft.com/office/powerpoint/2010/main" val="33164163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t>
            </a:r>
            <a:r>
              <a:rPr lang="en-US" dirty="0" smtClean="0"/>
              <a:t>UMMARY</a:t>
            </a:r>
            <a:endParaRPr lang="en-US" dirty="0"/>
          </a:p>
        </p:txBody>
      </p:sp>
      <p:sp>
        <p:nvSpPr>
          <p:cNvPr id="3" name="Content Placeholder 2"/>
          <p:cNvSpPr>
            <a:spLocks noGrp="1"/>
          </p:cNvSpPr>
          <p:nvPr>
            <p:ph idx="1"/>
          </p:nvPr>
        </p:nvSpPr>
        <p:spPr/>
        <p:txBody>
          <a:bodyPr>
            <a:normAutofit/>
          </a:bodyPr>
          <a:lstStyle/>
          <a:p>
            <a:pPr lvl="0"/>
            <a:r>
              <a:rPr lang="en-US" dirty="0"/>
              <a:t>There are four main categories in the perspectives of psychiatry assessment: </a:t>
            </a:r>
          </a:p>
          <a:p>
            <a:pPr lvl="1"/>
            <a:r>
              <a:rPr lang="en-US" dirty="0"/>
              <a:t>disease, dimensions, </a:t>
            </a:r>
            <a:r>
              <a:rPr lang="en-US" dirty="0" err="1"/>
              <a:t>behaviours</a:t>
            </a:r>
            <a:r>
              <a:rPr lang="en-US" dirty="0"/>
              <a:t> and stories </a:t>
            </a:r>
          </a:p>
          <a:p>
            <a:pPr lvl="0"/>
            <a:r>
              <a:rPr lang="en-US" dirty="0"/>
              <a:t>The main goal of assessment is engagement, with a focus on the following:  </a:t>
            </a:r>
          </a:p>
          <a:p>
            <a:pPr lvl="1"/>
            <a:r>
              <a:rPr lang="en-US" dirty="0"/>
              <a:t>acute interventions, determining long term treatment plan, comorbidities</a:t>
            </a:r>
          </a:p>
          <a:p>
            <a:pPr lvl="0"/>
            <a:r>
              <a:rPr lang="en-US" dirty="0"/>
              <a:t>Concurrent disorders needs consideration for </a:t>
            </a:r>
          </a:p>
          <a:p>
            <a:pPr lvl="1"/>
            <a:r>
              <a:rPr lang="en-US" dirty="0"/>
              <a:t>Location</a:t>
            </a:r>
          </a:p>
          <a:p>
            <a:pPr lvl="1"/>
            <a:r>
              <a:rPr lang="en-US" dirty="0"/>
              <a:t>Co-morbidities</a:t>
            </a:r>
          </a:p>
          <a:p>
            <a:pPr lvl="1"/>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32</a:t>
            </a:fld>
            <a:endParaRPr lang="en-US" dirty="0"/>
          </a:p>
        </p:txBody>
      </p:sp>
    </p:spTree>
    <p:extLst>
      <p:ext uri="{BB962C8B-B14F-4D97-AF65-F5344CB8AC3E}">
        <p14:creationId xmlns:p14="http://schemas.microsoft.com/office/powerpoint/2010/main" val="9922143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idx="1"/>
          </p:nvPr>
        </p:nvSpPr>
        <p:spPr/>
        <p:txBody>
          <a:bodyPr/>
          <a:lstStyle/>
          <a:p>
            <a:r>
              <a:rPr lang="en-US" dirty="0" smtClean="0"/>
              <a:t>Feedback to Becca</a:t>
            </a:r>
          </a:p>
          <a:p>
            <a:r>
              <a:rPr lang="en-US" dirty="0" smtClean="0"/>
              <a:t>Quiz</a:t>
            </a:r>
          </a:p>
          <a:p>
            <a:r>
              <a:rPr lang="en-US" dirty="0" smtClean="0"/>
              <a:t>questions</a:t>
            </a:r>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33</a:t>
            </a:fld>
            <a:endParaRPr lang="en-US" dirty="0"/>
          </a:p>
        </p:txBody>
      </p:sp>
    </p:spTree>
    <p:extLst>
      <p:ext uri="{BB962C8B-B14F-4D97-AF65-F5344CB8AC3E}">
        <p14:creationId xmlns:p14="http://schemas.microsoft.com/office/powerpoint/2010/main" val="80319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What are the key </a:t>
            </a:r>
            <a:r>
              <a:rPr lang="en-US" dirty="0" err="1" smtClean="0"/>
              <a:t>quardants</a:t>
            </a:r>
            <a:r>
              <a:rPr lang="en-US" dirty="0" smtClean="0"/>
              <a:t> of the perspective of psychiatry model?</a:t>
            </a:r>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34</a:t>
            </a:fld>
            <a:endParaRPr lang="en-US" dirty="0"/>
          </a:p>
        </p:txBody>
      </p:sp>
    </p:spTree>
    <p:extLst>
      <p:ext uri="{BB962C8B-B14F-4D97-AF65-F5344CB8AC3E}">
        <p14:creationId xmlns:p14="http://schemas.microsoft.com/office/powerpoint/2010/main" val="147029944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What are the key </a:t>
            </a:r>
            <a:r>
              <a:rPr lang="en-US" dirty="0" err="1" smtClean="0"/>
              <a:t>quardants</a:t>
            </a:r>
            <a:r>
              <a:rPr lang="en-US" dirty="0" smtClean="0"/>
              <a:t> of the perspective of psychiatry model?</a:t>
            </a:r>
          </a:p>
          <a:p>
            <a:pPr lvl="1"/>
            <a:r>
              <a:rPr lang="en-US" dirty="0" smtClean="0"/>
              <a:t>Disease</a:t>
            </a:r>
          </a:p>
          <a:p>
            <a:pPr lvl="1"/>
            <a:r>
              <a:rPr lang="en-US" dirty="0" smtClean="0"/>
              <a:t>Dimensions</a:t>
            </a:r>
          </a:p>
          <a:p>
            <a:pPr lvl="1"/>
            <a:r>
              <a:rPr lang="en-US" dirty="0" err="1" smtClean="0"/>
              <a:t>Behaviour</a:t>
            </a:r>
            <a:endParaRPr lang="en-US" dirty="0" smtClean="0"/>
          </a:p>
          <a:p>
            <a:pPr lvl="1"/>
            <a:r>
              <a:rPr lang="en-US" dirty="0" smtClean="0"/>
              <a:t>Stories</a:t>
            </a:r>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35</a:t>
            </a:fld>
            <a:endParaRPr lang="en-US" dirty="0"/>
          </a:p>
        </p:txBody>
      </p:sp>
    </p:spTree>
    <p:extLst>
      <p:ext uri="{BB962C8B-B14F-4D97-AF65-F5344CB8AC3E}">
        <p14:creationId xmlns:p14="http://schemas.microsoft.com/office/powerpoint/2010/main" val="90670701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What is the most important component of the assessment with someone with Substance use?</a:t>
            </a:r>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36</a:t>
            </a:fld>
            <a:endParaRPr lang="en-US" dirty="0"/>
          </a:p>
        </p:txBody>
      </p:sp>
    </p:spTree>
    <p:extLst>
      <p:ext uri="{BB962C8B-B14F-4D97-AF65-F5344CB8AC3E}">
        <p14:creationId xmlns:p14="http://schemas.microsoft.com/office/powerpoint/2010/main" val="35640453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normAutofit/>
          </a:bodyPr>
          <a:lstStyle/>
          <a:p>
            <a:r>
              <a:rPr lang="en-US" dirty="0" smtClean="0"/>
              <a:t>What is the most important component of the assessment with someone with Substance use?</a:t>
            </a:r>
          </a:p>
          <a:p>
            <a:pPr lvl="1"/>
            <a:r>
              <a:rPr lang="en-US" sz="5760" b="1" dirty="0"/>
              <a:t>ENGAGEMENT</a:t>
            </a:r>
          </a:p>
          <a:p>
            <a:pPr lvl="1"/>
            <a:endParaRPr lang="en-US" dirty="0"/>
          </a:p>
          <a:p>
            <a:pPr lvl="2"/>
            <a:r>
              <a:rPr lang="en-US" dirty="0"/>
              <a:t>Motivational interviewing</a:t>
            </a:r>
          </a:p>
          <a:p>
            <a:pPr lvl="2"/>
            <a:r>
              <a:rPr lang="en-US" dirty="0"/>
              <a:t>Skills – DBT</a:t>
            </a:r>
          </a:p>
          <a:p>
            <a:pPr lvl="2"/>
            <a:r>
              <a:rPr lang="en-US" dirty="0"/>
              <a:t>Trauma- Seeking safety</a:t>
            </a:r>
          </a:p>
          <a:p>
            <a:pPr lvl="2"/>
            <a:r>
              <a:rPr lang="en-US" dirty="0"/>
              <a:t>Replacing function of use – CRA CBT</a:t>
            </a:r>
          </a:p>
          <a:p>
            <a:pPr lvl="2"/>
            <a:r>
              <a:rPr lang="en-US" dirty="0"/>
              <a:t>Environment - Contingency Management </a:t>
            </a:r>
          </a:p>
          <a:p>
            <a:pPr lvl="2"/>
            <a:r>
              <a:rPr lang="en-US" dirty="0"/>
              <a:t>Family - CRAFT</a:t>
            </a:r>
          </a:p>
          <a:p>
            <a:pPr lvl="1"/>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37</a:t>
            </a:fld>
            <a:endParaRPr lang="en-US" dirty="0"/>
          </a:p>
        </p:txBody>
      </p:sp>
    </p:spTree>
    <p:extLst>
      <p:ext uri="{BB962C8B-B14F-4D97-AF65-F5344CB8AC3E}">
        <p14:creationId xmlns:p14="http://schemas.microsoft.com/office/powerpoint/2010/main" val="2012655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What co-morbidities are worth screening for?</a:t>
            </a:r>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38</a:t>
            </a:fld>
            <a:endParaRPr lang="en-US" dirty="0"/>
          </a:p>
        </p:txBody>
      </p:sp>
    </p:spTree>
    <p:extLst>
      <p:ext uri="{BB962C8B-B14F-4D97-AF65-F5344CB8AC3E}">
        <p14:creationId xmlns:p14="http://schemas.microsoft.com/office/powerpoint/2010/main" val="1797561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quiz</a:t>
            </a:r>
            <a:endParaRPr lang="en-US" dirty="0"/>
          </a:p>
        </p:txBody>
      </p:sp>
      <p:sp>
        <p:nvSpPr>
          <p:cNvPr id="3" name="Content Placeholder 2"/>
          <p:cNvSpPr>
            <a:spLocks noGrp="1"/>
          </p:cNvSpPr>
          <p:nvPr>
            <p:ph idx="1"/>
          </p:nvPr>
        </p:nvSpPr>
        <p:spPr/>
        <p:txBody>
          <a:bodyPr/>
          <a:lstStyle/>
          <a:p>
            <a:r>
              <a:rPr lang="en-US" dirty="0" smtClean="0"/>
              <a:t>What co-morbidities are worth screening for?</a:t>
            </a:r>
          </a:p>
          <a:p>
            <a:pPr lvl="1"/>
            <a:r>
              <a:rPr lang="en-US" dirty="0" smtClean="0"/>
              <a:t>Mood/anxiety – </a:t>
            </a:r>
            <a:r>
              <a:rPr lang="en-US" dirty="0" err="1" smtClean="0"/>
              <a:t>phq</a:t>
            </a:r>
            <a:r>
              <a:rPr lang="en-US" dirty="0" smtClean="0"/>
              <a:t> 9 and gad 7</a:t>
            </a:r>
          </a:p>
          <a:p>
            <a:pPr lvl="1"/>
            <a:r>
              <a:rPr lang="en-US" dirty="0" smtClean="0"/>
              <a:t>PTSD – pc </a:t>
            </a:r>
            <a:r>
              <a:rPr lang="en-US" dirty="0" err="1" smtClean="0"/>
              <a:t>ptsd</a:t>
            </a:r>
            <a:r>
              <a:rPr lang="en-US" dirty="0" smtClean="0"/>
              <a:t> screen and </a:t>
            </a:r>
            <a:r>
              <a:rPr lang="en-US" dirty="0" err="1" smtClean="0"/>
              <a:t>pcl</a:t>
            </a:r>
            <a:r>
              <a:rPr lang="en-US" dirty="0" smtClean="0"/>
              <a:t> 5</a:t>
            </a:r>
          </a:p>
          <a:p>
            <a:pPr lvl="1"/>
            <a:r>
              <a:rPr lang="en-US" dirty="0" smtClean="0"/>
              <a:t>Personality – </a:t>
            </a:r>
            <a:r>
              <a:rPr lang="en-US" dirty="0" err="1" smtClean="0"/>
              <a:t>maclean</a:t>
            </a:r>
            <a:r>
              <a:rPr lang="en-US" dirty="0" smtClean="0"/>
              <a:t> bpd screener and </a:t>
            </a:r>
            <a:r>
              <a:rPr lang="en-US" dirty="0" err="1" smtClean="0"/>
              <a:t>bsl</a:t>
            </a:r>
            <a:r>
              <a:rPr lang="en-US" dirty="0" smtClean="0"/>
              <a:t> 23</a:t>
            </a:r>
            <a:endParaRPr lang="en-US" dirty="0"/>
          </a:p>
        </p:txBody>
      </p:sp>
      <p:sp>
        <p:nvSpPr>
          <p:cNvPr id="5" name="Slide Number Placeholder 4"/>
          <p:cNvSpPr>
            <a:spLocks noGrp="1"/>
          </p:cNvSpPr>
          <p:nvPr>
            <p:ph type="sldNum" sz="quarter" idx="12"/>
          </p:nvPr>
        </p:nvSpPr>
        <p:spPr/>
        <p:txBody>
          <a:bodyPr/>
          <a:lstStyle/>
          <a:p>
            <a:fld id="{7395BF2A-C319-4F29-873E-1ABED09E0044}" type="slidenum">
              <a:rPr lang="en-US" smtClean="0"/>
              <a:pPr/>
              <a:t>39</a:t>
            </a:fld>
            <a:endParaRPr lang="en-US" dirty="0"/>
          </a:p>
        </p:txBody>
      </p:sp>
    </p:spTree>
    <p:extLst>
      <p:ext uri="{BB962C8B-B14F-4D97-AF65-F5344CB8AC3E}">
        <p14:creationId xmlns:p14="http://schemas.microsoft.com/office/powerpoint/2010/main" val="2941506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Therapist</a:t>
            </a:r>
            <a:endParaRPr lang="en-US" dirty="0"/>
          </a:p>
        </p:txBody>
      </p:sp>
      <p:sp>
        <p:nvSpPr>
          <p:cNvPr id="3" name="Content Placeholder 2"/>
          <p:cNvSpPr>
            <a:spLocks noGrp="1"/>
          </p:cNvSpPr>
          <p:nvPr>
            <p:ph idx="1"/>
          </p:nvPr>
        </p:nvSpPr>
        <p:spPr/>
        <p:txBody>
          <a:bodyPr/>
          <a:lstStyle/>
          <a:p>
            <a:r>
              <a:rPr lang="en-US" dirty="0" smtClean="0"/>
              <a:t>Motivational Interviewing with Tim </a:t>
            </a:r>
            <a:r>
              <a:rPr lang="en-US" dirty="0" err="1" smtClean="0"/>
              <a:t>Guimond</a:t>
            </a:r>
            <a:endParaRPr lang="en-US" dirty="0" smtClean="0"/>
          </a:p>
          <a:p>
            <a:r>
              <a:rPr lang="en-US" dirty="0" smtClean="0"/>
              <a:t>CAMH MI Trainer – </a:t>
            </a:r>
            <a:r>
              <a:rPr lang="en-US" dirty="0" err="1" smtClean="0"/>
              <a:t>Carolynne</a:t>
            </a:r>
            <a:r>
              <a:rPr lang="en-US" dirty="0" smtClean="0"/>
              <a:t> Cooper</a:t>
            </a:r>
          </a:p>
          <a:p>
            <a:r>
              <a:rPr lang="en-US" dirty="0" smtClean="0"/>
              <a:t>Diagnostic Gaps – covering for </a:t>
            </a:r>
            <a:r>
              <a:rPr lang="en-US" dirty="0" err="1" smtClean="0"/>
              <a:t>tim</a:t>
            </a:r>
            <a:endParaRPr lang="en-US" dirty="0" smtClean="0"/>
          </a:p>
          <a:p>
            <a:r>
              <a:rPr lang="en-US" dirty="0" smtClean="0"/>
              <a:t>Group Training</a:t>
            </a:r>
          </a:p>
          <a:p>
            <a:r>
              <a:rPr lang="en-US" dirty="0" smtClean="0"/>
              <a:t>Dialectical </a:t>
            </a:r>
            <a:r>
              <a:rPr lang="en-US" dirty="0" err="1" smtClean="0"/>
              <a:t>Behaviour</a:t>
            </a:r>
            <a:r>
              <a:rPr lang="en-US" dirty="0" smtClean="0"/>
              <a:t> therapy</a:t>
            </a:r>
          </a:p>
          <a:p>
            <a:r>
              <a:rPr lang="en-US" dirty="0" smtClean="0"/>
              <a:t>Family therapies</a:t>
            </a:r>
          </a:p>
          <a:p>
            <a:r>
              <a:rPr lang="en-US" dirty="0" smtClean="0"/>
              <a:t>Trauma</a:t>
            </a:r>
          </a:p>
          <a:p>
            <a:r>
              <a:rPr lang="en-US" dirty="0" smtClean="0"/>
              <a:t>Contingency Management in Hospital</a:t>
            </a:r>
            <a:endParaRPr lang="en-US" dirty="0"/>
          </a:p>
        </p:txBody>
      </p:sp>
    </p:spTree>
    <p:extLst>
      <p:ext uri="{BB962C8B-B14F-4D97-AF65-F5344CB8AC3E}">
        <p14:creationId xmlns:p14="http://schemas.microsoft.com/office/powerpoint/2010/main" val="3764391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 Therapist</a:t>
            </a:r>
            <a:endParaRPr lang="en-US" dirty="0"/>
          </a:p>
        </p:txBody>
      </p:sp>
      <p:sp>
        <p:nvSpPr>
          <p:cNvPr id="3" name="Content Placeholder 2"/>
          <p:cNvSpPr>
            <a:spLocks noGrp="1"/>
          </p:cNvSpPr>
          <p:nvPr>
            <p:ph idx="1"/>
          </p:nvPr>
        </p:nvSpPr>
        <p:spPr/>
        <p:txBody>
          <a:bodyPr/>
          <a:lstStyle/>
          <a:p>
            <a:r>
              <a:rPr lang="en-US" dirty="0" smtClean="0"/>
              <a:t>Something becomes important</a:t>
            </a:r>
          </a:p>
          <a:p>
            <a:r>
              <a:rPr lang="en-US" dirty="0" smtClean="0"/>
              <a:t>Adult Learning theories</a:t>
            </a:r>
          </a:p>
          <a:p>
            <a:pPr lvl="1"/>
            <a:r>
              <a:rPr lang="en-US" dirty="0" smtClean="0"/>
              <a:t>Bandura Social Learning theory</a:t>
            </a:r>
          </a:p>
          <a:p>
            <a:pPr lvl="1"/>
            <a:r>
              <a:rPr lang="en-US" dirty="0" smtClean="0"/>
              <a:t>Vygotsky zone of proximal development</a:t>
            </a:r>
          </a:p>
          <a:p>
            <a:pPr lvl="1"/>
            <a:r>
              <a:rPr lang="en-US" dirty="0" smtClean="0"/>
              <a:t>Project ECHO – community of practice</a:t>
            </a:r>
          </a:p>
          <a:p>
            <a:r>
              <a:rPr lang="en-US" dirty="0" smtClean="0"/>
              <a:t>Mentor</a:t>
            </a:r>
          </a:p>
          <a:p>
            <a:r>
              <a:rPr lang="en-US" dirty="0" smtClean="0"/>
              <a:t>Core Content</a:t>
            </a:r>
          </a:p>
          <a:p>
            <a:r>
              <a:rPr lang="en-US" dirty="0" smtClean="0"/>
              <a:t>Community of Practice</a:t>
            </a:r>
            <a:endParaRPr lang="en-US" dirty="0"/>
          </a:p>
        </p:txBody>
      </p:sp>
    </p:spTree>
    <p:extLst>
      <p:ext uri="{BB962C8B-B14F-4D97-AF65-F5344CB8AC3E}">
        <p14:creationId xmlns:p14="http://schemas.microsoft.com/office/powerpoint/2010/main" val="411611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Perspectives Of Psychiatry</a:t>
            </a: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“We have allowed the bio-psycho-social model to become the </a:t>
            </a:r>
            <a:r>
              <a:rPr lang="en-US" dirty="0" err="1"/>
              <a:t>bio-bio</a:t>
            </a:r>
            <a:r>
              <a:rPr lang="en-US" dirty="0"/>
              <a:t>-bio model.” </a:t>
            </a:r>
          </a:p>
          <a:p>
            <a:pPr marL="0" indent="0">
              <a:buNone/>
            </a:pPr>
            <a:r>
              <a:rPr lang="en-US" sz="2880" dirty="0"/>
              <a:t>Steven </a:t>
            </a:r>
            <a:r>
              <a:rPr lang="en-US" sz="2880" dirty="0" err="1"/>
              <a:t>Sharfstein</a:t>
            </a:r>
            <a:r>
              <a:rPr lang="en-US" sz="2880" dirty="0"/>
              <a:t> – President of the APA</a:t>
            </a: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6320" y="4055460"/>
            <a:ext cx="2015030" cy="216511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019294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Perspectives Of Psychiatry</a:t>
            </a:r>
          </a:p>
        </p:txBody>
      </p:sp>
      <p:sp>
        <p:nvSpPr>
          <p:cNvPr id="4" name="Footer Placeholder 3"/>
          <p:cNvSpPr>
            <a:spLocks noGrp="1"/>
          </p:cNvSpPr>
          <p:nvPr>
            <p:ph type="ftr" sz="quarter" idx="11"/>
          </p:nvPr>
        </p:nvSpPr>
        <p:spPr/>
        <p:txBody>
          <a:bodyPr/>
          <a:lstStyle/>
          <a:p>
            <a:r>
              <a:rPr lang="en-US" dirty="0"/>
              <a:t>ECHO AMPI</a:t>
            </a:r>
          </a:p>
        </p:txBody>
      </p:sp>
      <p:sp>
        <p:nvSpPr>
          <p:cNvPr id="5" name="Slide Number Placeholder 4"/>
          <p:cNvSpPr>
            <a:spLocks noGrp="1"/>
          </p:cNvSpPr>
          <p:nvPr>
            <p:ph type="sldNum" sz="quarter" idx="12"/>
          </p:nvPr>
        </p:nvSpPr>
        <p:spPr/>
        <p:txBody>
          <a:bodyPr/>
          <a:lstStyle/>
          <a:p>
            <a:fld id="{7395BF2A-C319-4F29-873E-1ABED09E0044}" type="slidenum">
              <a:rPr lang="en-US" smtClean="0"/>
              <a:pPr/>
              <a:t>7</a:t>
            </a:fld>
            <a:endParaRPr lang="en-US" dirty="0"/>
          </a:p>
        </p:txBody>
      </p:sp>
      <p:graphicFrame>
        <p:nvGraphicFramePr>
          <p:cNvPr id="7" name="Diagram 6"/>
          <p:cNvGraphicFramePr/>
          <p:nvPr>
            <p:extLst/>
          </p:nvPr>
        </p:nvGraphicFramePr>
        <p:xfrm>
          <a:off x="2529840" y="1691640"/>
          <a:ext cx="6858000" cy="4541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25088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Perspectives Of Psychiatry</a:t>
            </a:r>
          </a:p>
        </p:txBody>
      </p:sp>
      <p:graphicFrame>
        <p:nvGraphicFramePr>
          <p:cNvPr id="4" name="Table 3"/>
          <p:cNvGraphicFramePr>
            <a:graphicFrameLocks noGrp="1"/>
          </p:cNvGraphicFramePr>
          <p:nvPr>
            <p:extLst/>
          </p:nvPr>
        </p:nvGraphicFramePr>
        <p:xfrm>
          <a:off x="1341121" y="1600200"/>
          <a:ext cx="9418322" cy="4972359"/>
        </p:xfrm>
        <a:graphic>
          <a:graphicData uri="http://schemas.openxmlformats.org/drawingml/2006/table">
            <a:tbl>
              <a:tblPr firstRow="1" bandRow="1">
                <a:tableStyleId>{5C22544A-7EE6-4342-B048-85BDC9FD1C3A}</a:tableStyleId>
              </a:tblPr>
              <a:tblGrid>
                <a:gridCol w="2468880">
                  <a:extLst>
                    <a:ext uri="{9D8B030D-6E8A-4147-A177-3AD203B41FA5}">
                      <a16:colId xmlns="" xmlns:a16="http://schemas.microsoft.com/office/drawing/2014/main" val="20000"/>
                    </a:ext>
                  </a:extLst>
                </a:gridCol>
                <a:gridCol w="4712590">
                  <a:extLst>
                    <a:ext uri="{9D8B030D-6E8A-4147-A177-3AD203B41FA5}">
                      <a16:colId xmlns="" xmlns:a16="http://schemas.microsoft.com/office/drawing/2014/main" val="20001"/>
                    </a:ext>
                  </a:extLst>
                </a:gridCol>
                <a:gridCol w="2236852">
                  <a:extLst>
                    <a:ext uri="{9D8B030D-6E8A-4147-A177-3AD203B41FA5}">
                      <a16:colId xmlns="" xmlns:a16="http://schemas.microsoft.com/office/drawing/2014/main" val="20002"/>
                    </a:ext>
                  </a:extLst>
                </a:gridCol>
              </a:tblGrid>
              <a:tr h="548432">
                <a:tc>
                  <a:txBody>
                    <a:bodyPr/>
                    <a:lstStyle/>
                    <a:p>
                      <a:r>
                        <a:rPr lang="en-US" sz="2200" b="1" dirty="0">
                          <a:solidFill>
                            <a:schemeClr val="bg1">
                              <a:lumMod val="95000"/>
                            </a:schemeClr>
                          </a:solidFill>
                        </a:rPr>
                        <a:t>Perspective </a:t>
                      </a:r>
                    </a:p>
                  </a:txBody>
                  <a:tcPr marL="109728" marR="109728" marT="54864" marB="54864">
                    <a:lnB w="38100" cmpd="sng">
                      <a:noFill/>
                    </a:lnB>
                    <a:solidFill>
                      <a:schemeClr val="tx2"/>
                    </a:solidFill>
                  </a:tcPr>
                </a:tc>
                <a:tc>
                  <a:txBody>
                    <a:bodyPr/>
                    <a:lstStyle/>
                    <a:p>
                      <a:r>
                        <a:rPr lang="en-US" sz="2200" b="1" dirty="0">
                          <a:solidFill>
                            <a:schemeClr val="bg1">
                              <a:lumMod val="95000"/>
                            </a:schemeClr>
                          </a:solidFill>
                        </a:rPr>
                        <a:t>Triad </a:t>
                      </a:r>
                    </a:p>
                  </a:txBody>
                  <a:tcPr marL="109728" marR="109728" marT="54864" marB="54864">
                    <a:lnB w="38100" cmpd="sng">
                      <a:noFill/>
                    </a:lnB>
                    <a:solidFill>
                      <a:schemeClr val="tx2"/>
                    </a:solidFill>
                  </a:tcPr>
                </a:tc>
                <a:tc>
                  <a:txBody>
                    <a:bodyPr/>
                    <a:lstStyle/>
                    <a:p>
                      <a:r>
                        <a:rPr lang="en-US" sz="2200" b="1" dirty="0">
                          <a:solidFill>
                            <a:schemeClr val="bg1">
                              <a:lumMod val="95000"/>
                            </a:schemeClr>
                          </a:solidFill>
                        </a:rPr>
                        <a:t>What a patient… </a:t>
                      </a:r>
                    </a:p>
                  </a:txBody>
                  <a:tcPr marL="109728" marR="109728" marT="54864" marB="54864">
                    <a:lnB w="38100" cmpd="sng">
                      <a:noFill/>
                    </a:lnB>
                    <a:solidFill>
                      <a:schemeClr val="tx2"/>
                    </a:solidFill>
                  </a:tcPr>
                </a:tc>
                <a:extLst>
                  <a:ext uri="{0D108BD9-81ED-4DB2-BD59-A6C34878D82A}">
                    <a16:rowId xmlns="" xmlns:a16="http://schemas.microsoft.com/office/drawing/2014/main" val="10000"/>
                  </a:ext>
                </a:extLst>
              </a:tr>
              <a:tr h="1097280">
                <a:tc>
                  <a:txBody>
                    <a:bodyPr/>
                    <a:lstStyle/>
                    <a:p>
                      <a:r>
                        <a:rPr lang="en-US" sz="2200" dirty="0"/>
                        <a:t>Disease</a:t>
                      </a:r>
                    </a:p>
                  </a:txBody>
                  <a:tcPr marL="109728" marR="109728" marT="54864" marB="54864"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200" dirty="0"/>
                    </a:p>
                    <a:p>
                      <a:endParaRPr lang="en-US" sz="2200" dirty="0"/>
                    </a:p>
                    <a:p>
                      <a:endParaRPr lang="en-US" sz="2200" dirty="0"/>
                    </a:p>
                  </a:txBody>
                  <a:tcPr marL="109728" marR="109728" marT="54864" marB="54864">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dirty="0"/>
                        <a:t>Has</a:t>
                      </a:r>
                    </a:p>
                  </a:txBody>
                  <a:tcPr marL="109728" marR="109728" marT="54864" marB="54864" anchor="ctr">
                    <a:lnL w="12700" cmpd="sng">
                      <a:noFill/>
                    </a:lnL>
                    <a:lnR w="12700" cmpd="sng">
                      <a:noFill/>
                    </a:lnR>
                    <a:lnT w="381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1"/>
                  </a:ext>
                </a:extLst>
              </a:tr>
              <a:tr h="1077223">
                <a:tc>
                  <a:txBody>
                    <a:bodyPr/>
                    <a:lstStyle/>
                    <a:p>
                      <a:r>
                        <a:rPr lang="en-US" sz="2200" dirty="0"/>
                        <a:t>Dimensions</a:t>
                      </a:r>
                    </a:p>
                  </a:txBody>
                  <a:tcPr marL="109728" marR="109728" marT="54864" marB="54864"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200" dirty="0"/>
                    </a:p>
                  </a:txBody>
                  <a:tcPr marL="109728" marR="109728" marT="54864" marB="54864">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dirty="0"/>
                        <a:t>Is</a:t>
                      </a:r>
                    </a:p>
                  </a:txBody>
                  <a:tcPr marL="109728" marR="109728" marT="54864" marB="54864"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2"/>
                  </a:ext>
                </a:extLst>
              </a:tr>
              <a:tr h="1097280">
                <a:tc>
                  <a:txBody>
                    <a:bodyPr/>
                    <a:lstStyle/>
                    <a:p>
                      <a:r>
                        <a:rPr lang="en-US" sz="2200" dirty="0" err="1"/>
                        <a:t>Behaviours</a:t>
                      </a:r>
                      <a:r>
                        <a:rPr lang="en-US" sz="2200" dirty="0"/>
                        <a:t> </a:t>
                      </a:r>
                    </a:p>
                  </a:txBody>
                  <a:tcPr marL="109728" marR="109728" marT="54864" marB="54864"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2200" dirty="0"/>
                    </a:p>
                    <a:p>
                      <a:endParaRPr lang="en-US" sz="2200" dirty="0"/>
                    </a:p>
                    <a:p>
                      <a:endParaRPr lang="en-US" sz="2200" dirty="0"/>
                    </a:p>
                  </a:txBody>
                  <a:tcPr marL="109728" marR="109728" marT="54864" marB="54864">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2200" dirty="0"/>
                        <a:t>Does</a:t>
                      </a:r>
                    </a:p>
                  </a:txBody>
                  <a:tcPr marL="109728" marR="109728" marT="54864" marB="54864"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 xmlns:a16="http://schemas.microsoft.com/office/drawing/2014/main" val="10003"/>
                  </a:ext>
                </a:extLst>
              </a:tr>
              <a:tr h="1097280">
                <a:tc>
                  <a:txBody>
                    <a:bodyPr/>
                    <a:lstStyle/>
                    <a:p>
                      <a:r>
                        <a:rPr lang="en-US" sz="2200" dirty="0"/>
                        <a:t>Stories </a:t>
                      </a:r>
                    </a:p>
                  </a:txBody>
                  <a:tcPr marL="109728" marR="109728" marT="54864" marB="54864"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endParaRPr lang="en-US" sz="2200" dirty="0"/>
                    </a:p>
                    <a:p>
                      <a:endParaRPr lang="en-US" sz="2200" dirty="0"/>
                    </a:p>
                    <a:p>
                      <a:endParaRPr lang="en-US" sz="2200" dirty="0"/>
                    </a:p>
                  </a:txBody>
                  <a:tcPr marL="109728" marR="109728" marT="54864" marB="54864">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tc>
                  <a:txBody>
                    <a:bodyPr/>
                    <a:lstStyle/>
                    <a:p>
                      <a:r>
                        <a:rPr lang="en-US" sz="2200" dirty="0"/>
                        <a:t>Encounters</a:t>
                      </a:r>
                    </a:p>
                  </a:txBody>
                  <a:tcPr marL="109728" marR="109728" marT="54864" marB="54864" anchor="ct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noFill/>
                  </a:tcPr>
                </a:tc>
                <a:extLst>
                  <a:ext uri="{0D108BD9-81ED-4DB2-BD59-A6C34878D82A}">
                    <a16:rowId xmlns="" xmlns:a16="http://schemas.microsoft.com/office/drawing/2014/main" val="10004"/>
                  </a:ext>
                </a:extLst>
              </a:tr>
            </a:tbl>
          </a:graphicData>
        </a:graphic>
      </p:graphicFrame>
      <p:grpSp>
        <p:nvGrpSpPr>
          <p:cNvPr id="15" name="Group 14"/>
          <p:cNvGrpSpPr/>
          <p:nvPr/>
        </p:nvGrpSpPr>
        <p:grpSpPr>
          <a:xfrm>
            <a:off x="4998720" y="2240281"/>
            <a:ext cx="2377440" cy="876092"/>
            <a:chOff x="2286000" y="2933700"/>
            <a:chExt cx="1981200" cy="730077"/>
          </a:xfrm>
          <a:solidFill>
            <a:schemeClr val="bg1">
              <a:lumMod val="85000"/>
            </a:schemeClr>
          </a:solidFill>
        </p:grpSpPr>
        <p:sp>
          <p:nvSpPr>
            <p:cNvPr id="7" name="Rectangle 6"/>
            <p:cNvSpPr/>
            <p:nvPr/>
          </p:nvSpPr>
          <p:spPr>
            <a:xfrm>
              <a:off x="2819400" y="2933700"/>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Clinical syndrome </a:t>
              </a:r>
            </a:p>
          </p:txBody>
        </p:sp>
        <p:sp>
          <p:nvSpPr>
            <p:cNvPr id="10" name="Rectangle 9"/>
            <p:cNvSpPr/>
            <p:nvPr/>
          </p:nvSpPr>
          <p:spPr>
            <a:xfrm>
              <a:off x="3429000" y="3358977"/>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Pathological process</a:t>
              </a:r>
            </a:p>
          </p:txBody>
        </p:sp>
        <p:sp>
          <p:nvSpPr>
            <p:cNvPr id="11" name="Rectangle 10"/>
            <p:cNvSpPr/>
            <p:nvPr/>
          </p:nvSpPr>
          <p:spPr>
            <a:xfrm>
              <a:off x="2286000" y="3358977"/>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Etiology</a:t>
              </a:r>
            </a:p>
          </p:txBody>
        </p:sp>
        <p:cxnSp>
          <p:nvCxnSpPr>
            <p:cNvPr id="9" name="Straight Arrow Connector 8"/>
            <p:cNvCxnSpPr/>
            <p:nvPr/>
          </p:nvCxnSpPr>
          <p:spPr>
            <a:xfrm flipH="1">
              <a:off x="2514600" y="3086100"/>
              <a:ext cx="190500" cy="152400"/>
            </a:xfrm>
            <a:prstGeom prst="straightConnector1">
              <a:avLst/>
            </a:prstGeom>
            <a:grpFill/>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5840000" flipH="1">
              <a:off x="3714750" y="3086100"/>
              <a:ext cx="190500" cy="152400"/>
            </a:xfrm>
            <a:prstGeom prst="straightConnector1">
              <a:avLst/>
            </a:prstGeom>
            <a:grpFill/>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3168316" y="3511377"/>
              <a:ext cx="228600" cy="0"/>
            </a:xfrm>
            <a:prstGeom prst="straightConnector1">
              <a:avLst/>
            </a:prstGeom>
            <a:grpFill/>
            <a:ln>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3931519" y="3581608"/>
            <a:ext cx="4119011" cy="365760"/>
            <a:chOff x="2815891" y="2975148"/>
            <a:chExt cx="3432509" cy="304800"/>
          </a:xfrm>
          <a:solidFill>
            <a:schemeClr val="bg1">
              <a:lumMod val="85000"/>
            </a:schemeClr>
          </a:solidFill>
        </p:grpSpPr>
        <p:sp>
          <p:nvSpPr>
            <p:cNvPr id="19" name="Rectangle 18"/>
            <p:cNvSpPr/>
            <p:nvPr/>
          </p:nvSpPr>
          <p:spPr>
            <a:xfrm>
              <a:off x="2815891" y="2975148"/>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Potentials </a:t>
              </a:r>
            </a:p>
          </p:txBody>
        </p:sp>
        <p:sp>
          <p:nvSpPr>
            <p:cNvPr id="20" name="Rectangle 19"/>
            <p:cNvSpPr/>
            <p:nvPr/>
          </p:nvSpPr>
          <p:spPr>
            <a:xfrm>
              <a:off x="5410200" y="2975148"/>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Responses</a:t>
              </a:r>
            </a:p>
          </p:txBody>
        </p:sp>
        <p:sp>
          <p:nvSpPr>
            <p:cNvPr id="21" name="Rectangle 20"/>
            <p:cNvSpPr/>
            <p:nvPr/>
          </p:nvSpPr>
          <p:spPr>
            <a:xfrm>
              <a:off x="4120816" y="2975148"/>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Provocations</a:t>
              </a:r>
            </a:p>
          </p:txBody>
        </p:sp>
        <p:cxnSp>
          <p:nvCxnSpPr>
            <p:cNvPr id="17" name="Straight Arrow Connector 16"/>
            <p:cNvCxnSpPr/>
            <p:nvPr/>
          </p:nvCxnSpPr>
          <p:spPr>
            <a:xfrm>
              <a:off x="3733800" y="3127548"/>
              <a:ext cx="247650" cy="0"/>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029200" y="3127548"/>
              <a:ext cx="247650" cy="0"/>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grpSp>
      <p:grpSp>
        <p:nvGrpSpPr>
          <p:cNvPr id="28" name="Group 27"/>
          <p:cNvGrpSpPr/>
          <p:nvPr/>
        </p:nvGrpSpPr>
        <p:grpSpPr>
          <a:xfrm>
            <a:off x="4815840" y="4434841"/>
            <a:ext cx="2377440" cy="876092"/>
            <a:chOff x="2286000" y="2933700"/>
            <a:chExt cx="1981200" cy="730077"/>
          </a:xfrm>
          <a:solidFill>
            <a:schemeClr val="bg1">
              <a:lumMod val="85000"/>
            </a:schemeClr>
          </a:solidFill>
        </p:grpSpPr>
        <p:sp>
          <p:nvSpPr>
            <p:cNvPr id="29" name="Rectangle 28"/>
            <p:cNvSpPr/>
            <p:nvPr/>
          </p:nvSpPr>
          <p:spPr>
            <a:xfrm>
              <a:off x="2819400" y="2933700"/>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Choice</a:t>
              </a:r>
            </a:p>
          </p:txBody>
        </p:sp>
        <p:sp>
          <p:nvSpPr>
            <p:cNvPr id="30" name="Rectangle 29"/>
            <p:cNvSpPr/>
            <p:nvPr/>
          </p:nvSpPr>
          <p:spPr>
            <a:xfrm>
              <a:off x="3429000" y="3358977"/>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Conditioned learning </a:t>
              </a:r>
            </a:p>
          </p:txBody>
        </p:sp>
        <p:sp>
          <p:nvSpPr>
            <p:cNvPr id="31" name="Rectangle 30"/>
            <p:cNvSpPr/>
            <p:nvPr/>
          </p:nvSpPr>
          <p:spPr>
            <a:xfrm>
              <a:off x="2286000" y="3358977"/>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Physiological drive</a:t>
              </a:r>
            </a:p>
          </p:txBody>
        </p:sp>
        <p:cxnSp>
          <p:nvCxnSpPr>
            <p:cNvPr id="32" name="Straight Arrow Connector 31"/>
            <p:cNvCxnSpPr/>
            <p:nvPr/>
          </p:nvCxnSpPr>
          <p:spPr>
            <a:xfrm flipH="1">
              <a:off x="2514600" y="3086100"/>
              <a:ext cx="190500" cy="152400"/>
            </a:xfrm>
            <a:prstGeom prst="straightConnector1">
              <a:avLst/>
            </a:prstGeom>
            <a:grpFill/>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rot="15840000" flipH="1">
              <a:off x="3714750" y="3086100"/>
              <a:ext cx="190500" cy="152400"/>
            </a:xfrm>
            <a:prstGeom prst="straightConnector1">
              <a:avLst/>
            </a:prstGeom>
            <a:grpFill/>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3168316" y="3511377"/>
              <a:ext cx="228600" cy="0"/>
            </a:xfrm>
            <a:prstGeom prst="straightConnector1">
              <a:avLst/>
            </a:prstGeom>
            <a:grpFill/>
            <a:ln>
              <a:headEnd type="arrow"/>
              <a:tailEnd type="arrow"/>
            </a:ln>
          </p:spPr>
          <p:style>
            <a:lnRef idx="1">
              <a:schemeClr val="accent1"/>
            </a:lnRef>
            <a:fillRef idx="0">
              <a:schemeClr val="accent1"/>
            </a:fillRef>
            <a:effectRef idx="0">
              <a:schemeClr val="accent1"/>
            </a:effectRef>
            <a:fontRef idx="minor">
              <a:schemeClr val="tx1"/>
            </a:fontRef>
          </p:style>
        </p:cxnSp>
      </p:grpSp>
      <p:grpSp>
        <p:nvGrpSpPr>
          <p:cNvPr id="36" name="Group 35"/>
          <p:cNvGrpSpPr/>
          <p:nvPr/>
        </p:nvGrpSpPr>
        <p:grpSpPr>
          <a:xfrm>
            <a:off x="3922195" y="5749290"/>
            <a:ext cx="4119011" cy="365760"/>
            <a:chOff x="2815891" y="2975148"/>
            <a:chExt cx="3432509" cy="304800"/>
          </a:xfrm>
          <a:solidFill>
            <a:schemeClr val="bg1">
              <a:lumMod val="85000"/>
            </a:schemeClr>
          </a:solidFill>
        </p:grpSpPr>
        <p:sp>
          <p:nvSpPr>
            <p:cNvPr id="37" name="Rectangle 36"/>
            <p:cNvSpPr/>
            <p:nvPr/>
          </p:nvSpPr>
          <p:spPr>
            <a:xfrm>
              <a:off x="2815891" y="2975148"/>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Setting </a:t>
              </a:r>
            </a:p>
          </p:txBody>
        </p:sp>
        <p:sp>
          <p:nvSpPr>
            <p:cNvPr id="38" name="Rectangle 37"/>
            <p:cNvSpPr/>
            <p:nvPr/>
          </p:nvSpPr>
          <p:spPr>
            <a:xfrm>
              <a:off x="5410200" y="2975148"/>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Outcome</a:t>
              </a:r>
            </a:p>
          </p:txBody>
        </p:sp>
        <p:sp>
          <p:nvSpPr>
            <p:cNvPr id="39" name="Rectangle 38"/>
            <p:cNvSpPr/>
            <p:nvPr/>
          </p:nvSpPr>
          <p:spPr>
            <a:xfrm>
              <a:off x="4120816" y="2975148"/>
              <a:ext cx="838200" cy="3048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80" dirty="0">
                  <a:solidFill>
                    <a:schemeClr val="tx1"/>
                  </a:solidFill>
                </a:rPr>
                <a:t>Sequence</a:t>
              </a:r>
            </a:p>
          </p:txBody>
        </p:sp>
        <p:cxnSp>
          <p:nvCxnSpPr>
            <p:cNvPr id="40" name="Straight Arrow Connector 39"/>
            <p:cNvCxnSpPr/>
            <p:nvPr/>
          </p:nvCxnSpPr>
          <p:spPr>
            <a:xfrm>
              <a:off x="3733800" y="3127548"/>
              <a:ext cx="247650" cy="0"/>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cxnSp>
          <p:nvCxnSpPr>
            <p:cNvPr id="41" name="Straight Arrow Connector 40"/>
            <p:cNvCxnSpPr/>
            <p:nvPr/>
          </p:nvCxnSpPr>
          <p:spPr>
            <a:xfrm>
              <a:off x="5029200" y="3127548"/>
              <a:ext cx="247650" cy="0"/>
            </a:xfrm>
            <a:prstGeom prst="straightConnector1">
              <a:avLst/>
            </a:prstGeom>
            <a:grpFill/>
            <a:ln>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3367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Philosophy of care</a:t>
            </a:r>
            <a:endParaRPr lang="en-US" dirty="0"/>
          </a:p>
        </p:txBody>
      </p:sp>
      <p:sp>
        <p:nvSpPr>
          <p:cNvPr id="3" name="Content Placeholder 2"/>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7395BF2A-C319-4F29-873E-1ABED09E0044}" type="slidenum">
              <a:rPr lang="en-US" smtClean="0"/>
              <a:pPr/>
              <a:t>9</a:t>
            </a:fld>
            <a:endParaRPr lang="en-US" dirty="0"/>
          </a:p>
        </p:txBody>
      </p:sp>
    </p:spTree>
    <p:extLst>
      <p:ext uri="{BB962C8B-B14F-4D97-AF65-F5344CB8AC3E}">
        <p14:creationId xmlns:p14="http://schemas.microsoft.com/office/powerpoint/2010/main" val="40342586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__PE_HAS_URLS" val="oh hey this is notes box, due to this not being an empty string. woot."/>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1448</Words>
  <Application>Microsoft Office PowerPoint</Application>
  <PresentationFormat>Widescreen</PresentationFormat>
  <Paragraphs>395</Paragraphs>
  <Slides>39</Slides>
  <Notes>26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39</vt:i4>
      </vt:variant>
    </vt:vector>
  </HeadingPairs>
  <TitlesOfParts>
    <vt:vector size="44" baseType="lpstr">
      <vt:lpstr>MS PGothic</vt:lpstr>
      <vt:lpstr>Arial</vt:lpstr>
      <vt:lpstr>Calibri</vt:lpstr>
      <vt:lpstr>Calibri Light</vt:lpstr>
      <vt:lpstr>Office Theme</vt:lpstr>
      <vt:lpstr>Optional  Prep work for in person therapy workshop</vt:lpstr>
      <vt:lpstr>Outline</vt:lpstr>
      <vt:lpstr>Outline</vt:lpstr>
      <vt:lpstr>Becoming a Therapist</vt:lpstr>
      <vt:lpstr>Becoming a Therapist</vt:lpstr>
      <vt:lpstr>Perspectives Of Psychiatry</vt:lpstr>
      <vt:lpstr>Perspectives Of Psychiatry</vt:lpstr>
      <vt:lpstr>Perspectives Of Psychiatry</vt:lpstr>
      <vt:lpstr>Philosophy of care</vt:lpstr>
      <vt:lpstr>Assessment: content </vt:lpstr>
      <vt:lpstr>ASSESSMENT: MENTAL HEALTH</vt:lpstr>
      <vt:lpstr>ASSESSMENT: MENTAL HEALTH</vt:lpstr>
      <vt:lpstr>Treatment</vt:lpstr>
      <vt:lpstr>PowerPoint Presentation</vt:lpstr>
      <vt:lpstr>KEY THEMES</vt:lpstr>
      <vt:lpstr>Psychiatric Assessment</vt:lpstr>
      <vt:lpstr>Assessment: content</vt:lpstr>
      <vt:lpstr>Assessment: content</vt:lpstr>
      <vt:lpstr>Assessment: content</vt:lpstr>
      <vt:lpstr>Assessment: content</vt:lpstr>
      <vt:lpstr>Assessment: content</vt:lpstr>
      <vt:lpstr>Assessment: content</vt:lpstr>
      <vt:lpstr>Assessment: content</vt:lpstr>
      <vt:lpstr>Assessment: content</vt:lpstr>
      <vt:lpstr>Assessment: content</vt:lpstr>
      <vt:lpstr>Assessment: content</vt:lpstr>
      <vt:lpstr>Addiction Medicine</vt:lpstr>
      <vt:lpstr>Addiction Medicine</vt:lpstr>
      <vt:lpstr>Addiction Medicine</vt:lpstr>
      <vt:lpstr>Addiction Medicine</vt:lpstr>
      <vt:lpstr>Addiction Medicine</vt:lpstr>
      <vt:lpstr>SUMMARY</vt:lpstr>
      <vt:lpstr>Thank you</vt:lpstr>
      <vt:lpstr>quiz</vt:lpstr>
      <vt:lpstr>quiz</vt:lpstr>
      <vt:lpstr>quiz</vt:lpstr>
      <vt:lpstr>quiz</vt:lpstr>
      <vt:lpstr>quiz</vt:lpstr>
      <vt:lpstr>quiz</vt:lpstr>
    </vt:vector>
  </TitlesOfParts>
  <Company>Sinai Health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Optional  Prep work for in person therapy workshop</dc:title>
  <dc:creator>Lamba, Wiplove</dc:creator>
  <cp:lastModifiedBy>Lamba, Wiplove</cp:lastModifiedBy>
  <cp:revision>4</cp:revision>
  <dcterms:created xsi:type="dcterms:W3CDTF">2023-08-21T14:56:11Z</dcterms:created>
  <dcterms:modified xsi:type="dcterms:W3CDTF">2023-10-02T17:58:41Z</dcterms:modified>
</cp:coreProperties>
</file>