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0"/>
  </p:notesMasterIdLst>
  <p:sldIdLst>
    <p:sldId id="476" r:id="rId3"/>
    <p:sldId id="468" r:id="rId4"/>
    <p:sldId id="465" r:id="rId5"/>
    <p:sldId id="466" r:id="rId6"/>
    <p:sldId id="257" r:id="rId7"/>
    <p:sldId id="258" r:id="rId8"/>
    <p:sldId id="340" r:id="rId9"/>
    <p:sldId id="461" r:id="rId10"/>
    <p:sldId id="422" r:id="rId11"/>
    <p:sldId id="424" r:id="rId12"/>
    <p:sldId id="425" r:id="rId13"/>
    <p:sldId id="426" r:id="rId14"/>
    <p:sldId id="427" r:id="rId15"/>
    <p:sldId id="462" r:id="rId16"/>
    <p:sldId id="428" r:id="rId17"/>
    <p:sldId id="429" r:id="rId18"/>
    <p:sldId id="271" r:id="rId19"/>
    <p:sldId id="272" r:id="rId20"/>
    <p:sldId id="273" r:id="rId21"/>
    <p:sldId id="274" r:id="rId22"/>
    <p:sldId id="275" r:id="rId23"/>
    <p:sldId id="276" r:id="rId24"/>
    <p:sldId id="318" r:id="rId25"/>
    <p:sldId id="311" r:id="rId26"/>
    <p:sldId id="312" r:id="rId27"/>
    <p:sldId id="313" r:id="rId28"/>
    <p:sldId id="314" r:id="rId29"/>
    <p:sldId id="315" r:id="rId30"/>
    <p:sldId id="317" r:id="rId31"/>
    <p:sldId id="327" r:id="rId32"/>
    <p:sldId id="328" r:id="rId33"/>
    <p:sldId id="325" r:id="rId34"/>
    <p:sldId id="320" r:id="rId35"/>
    <p:sldId id="329" r:id="rId36"/>
    <p:sldId id="330" r:id="rId37"/>
    <p:sldId id="277" r:id="rId38"/>
    <p:sldId id="278" r:id="rId39"/>
    <p:sldId id="279" r:id="rId40"/>
    <p:sldId id="280" r:id="rId41"/>
    <p:sldId id="331" r:id="rId42"/>
    <p:sldId id="332" r:id="rId43"/>
    <p:sldId id="333" r:id="rId44"/>
    <p:sldId id="334" r:id="rId45"/>
    <p:sldId id="335" r:id="rId46"/>
    <p:sldId id="336" r:id="rId47"/>
    <p:sldId id="337" r:id="rId48"/>
    <p:sldId id="281" r:id="rId49"/>
    <p:sldId id="291" r:id="rId50"/>
    <p:sldId id="292" r:id="rId51"/>
    <p:sldId id="293" r:id="rId52"/>
    <p:sldId id="294" r:id="rId53"/>
    <p:sldId id="295" r:id="rId54"/>
    <p:sldId id="296" r:id="rId55"/>
    <p:sldId id="341" r:id="rId56"/>
    <p:sldId id="297" r:id="rId57"/>
    <p:sldId id="469" r:id="rId58"/>
    <p:sldId id="470" r:id="rId59"/>
    <p:sldId id="471" r:id="rId60"/>
    <p:sldId id="472" r:id="rId61"/>
    <p:sldId id="473" r:id="rId62"/>
    <p:sldId id="475" r:id="rId63"/>
    <p:sldId id="338" r:id="rId64"/>
    <p:sldId id="339" r:id="rId65"/>
    <p:sldId id="298" r:id="rId66"/>
    <p:sldId id="299" r:id="rId67"/>
    <p:sldId id="300" r:id="rId68"/>
    <p:sldId id="32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02" autoAdjust="0"/>
    <p:restoredTop sz="94660"/>
  </p:normalViewPr>
  <p:slideViewPr>
    <p:cSldViewPr snapToGrid="0">
      <p:cViewPr varScale="1">
        <p:scale>
          <a:sx n="96" d="100"/>
          <a:sy n="96" d="100"/>
        </p:scale>
        <p:origin x="78" y="5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5EA66-E547-0144-9CA5-192125754D3F}" type="doc">
      <dgm:prSet loTypeId="urn:microsoft.com/office/officeart/2005/8/layout/process4" loCatId="" qsTypeId="urn:microsoft.com/office/officeart/2005/8/quickstyle/simple1" qsCatId="simple" csTypeId="urn:microsoft.com/office/officeart/2005/8/colors/accent2_1" csCatId="accent2" phldr="1"/>
      <dgm:spPr/>
      <dgm:t>
        <a:bodyPr/>
        <a:lstStyle/>
        <a:p>
          <a:endParaRPr lang="en-US"/>
        </a:p>
      </dgm:t>
    </dgm:pt>
    <dgm:pt modelId="{9D47AA3D-9F33-7445-8660-355CBDEE4FB1}">
      <dgm:prSet phldrT="[Text]" custT="1"/>
      <dgm:spPr/>
      <dgm:t>
        <a:bodyPr/>
        <a:lstStyle/>
        <a:p>
          <a:r>
            <a:rPr lang="en-US" sz="1600" dirty="0"/>
            <a:t>Proficiency in client centered therapy, empathy</a:t>
          </a:r>
        </a:p>
      </dgm:t>
    </dgm:pt>
    <dgm:pt modelId="{5F450B81-0724-7E4D-A0B2-B94DC7E45338}" type="parTrans" cxnId="{AD73EE76-0F65-1744-BD44-B86A31CF9DDA}">
      <dgm:prSet/>
      <dgm:spPr/>
      <dgm:t>
        <a:bodyPr/>
        <a:lstStyle/>
        <a:p>
          <a:endParaRPr lang="en-US" sz="2400"/>
        </a:p>
      </dgm:t>
    </dgm:pt>
    <dgm:pt modelId="{9DE65AA4-B488-BE49-80DA-4E68CC4E6A8C}" type="sibTrans" cxnId="{AD73EE76-0F65-1744-BD44-B86A31CF9DDA}">
      <dgm:prSet/>
      <dgm:spPr/>
      <dgm:t>
        <a:bodyPr/>
        <a:lstStyle/>
        <a:p>
          <a:endParaRPr lang="en-US" sz="2400"/>
        </a:p>
      </dgm:t>
    </dgm:pt>
    <dgm:pt modelId="{BAF062EF-686F-104A-A096-B0890C9D8131}">
      <dgm:prSet phldrT="[Text]" custT="1"/>
      <dgm:spPr>
        <a:solidFill>
          <a:schemeClr val="accent3">
            <a:lumMod val="60000"/>
            <a:lumOff val="40000"/>
          </a:schemeClr>
        </a:solidFill>
      </dgm:spPr>
      <dgm:t>
        <a:bodyPr/>
        <a:lstStyle/>
        <a:p>
          <a:r>
            <a:rPr lang="en-US" sz="1600" dirty="0"/>
            <a:t>Eliciting and strengthening change talk</a:t>
          </a:r>
        </a:p>
      </dgm:t>
    </dgm:pt>
    <dgm:pt modelId="{EAC8C6BB-03DA-B542-BF4A-6ED146660E86}" type="parTrans" cxnId="{CAF43BFF-5178-D345-BE45-1A75B83935D0}">
      <dgm:prSet/>
      <dgm:spPr/>
      <dgm:t>
        <a:bodyPr/>
        <a:lstStyle/>
        <a:p>
          <a:endParaRPr lang="en-US" sz="2400"/>
        </a:p>
      </dgm:t>
    </dgm:pt>
    <dgm:pt modelId="{1C166D38-4C54-C64F-8354-559646340809}" type="sibTrans" cxnId="{CAF43BFF-5178-D345-BE45-1A75B83935D0}">
      <dgm:prSet/>
      <dgm:spPr/>
      <dgm:t>
        <a:bodyPr/>
        <a:lstStyle/>
        <a:p>
          <a:endParaRPr lang="en-US" sz="2400"/>
        </a:p>
      </dgm:t>
    </dgm:pt>
    <dgm:pt modelId="{AEAAE06F-9CA5-3A42-A0CA-5C1664675F41}">
      <dgm:prSet phldrT="[Text]" custT="1"/>
      <dgm:spPr/>
      <dgm:t>
        <a:bodyPr/>
        <a:lstStyle/>
        <a:p>
          <a:r>
            <a:rPr lang="en-US" sz="1600" dirty="0"/>
            <a:t>Rolling with resistance</a:t>
          </a:r>
        </a:p>
      </dgm:t>
    </dgm:pt>
    <dgm:pt modelId="{B9E976F6-1052-0E45-9ED5-B58BDBFBD2BA}" type="parTrans" cxnId="{2C65299A-B534-AE45-A8C4-619111C8121E}">
      <dgm:prSet/>
      <dgm:spPr/>
      <dgm:t>
        <a:bodyPr/>
        <a:lstStyle/>
        <a:p>
          <a:endParaRPr lang="en-US" sz="2400"/>
        </a:p>
      </dgm:t>
    </dgm:pt>
    <dgm:pt modelId="{099B648D-A9FB-B24E-85BB-16DEA764D49F}" type="sibTrans" cxnId="{2C65299A-B534-AE45-A8C4-619111C8121E}">
      <dgm:prSet/>
      <dgm:spPr/>
      <dgm:t>
        <a:bodyPr/>
        <a:lstStyle/>
        <a:p>
          <a:endParaRPr lang="en-US" sz="2400"/>
        </a:p>
      </dgm:t>
    </dgm:pt>
    <dgm:pt modelId="{3B0AB9FB-1694-DB4D-BE53-0B365A0ECB81}">
      <dgm:prSet custT="1"/>
      <dgm:spPr/>
      <dgm:t>
        <a:bodyPr/>
        <a:lstStyle/>
        <a:p>
          <a:r>
            <a:rPr lang="en-US" sz="1600" dirty="0"/>
            <a:t>Openness to collaborate with clients’ own experiences</a:t>
          </a:r>
        </a:p>
      </dgm:t>
    </dgm:pt>
    <dgm:pt modelId="{1513466F-F449-DF4D-B7D3-E961C6E1BF6D}" type="parTrans" cxnId="{6563B012-B815-A546-8E65-BD08088087E3}">
      <dgm:prSet/>
      <dgm:spPr/>
      <dgm:t>
        <a:bodyPr/>
        <a:lstStyle/>
        <a:p>
          <a:endParaRPr lang="en-US" sz="2400"/>
        </a:p>
      </dgm:t>
    </dgm:pt>
    <dgm:pt modelId="{63F51AF5-DBB0-074B-A4E3-9BCF00850456}" type="sibTrans" cxnId="{6563B012-B815-A546-8E65-BD08088087E3}">
      <dgm:prSet/>
      <dgm:spPr/>
      <dgm:t>
        <a:bodyPr/>
        <a:lstStyle/>
        <a:p>
          <a:endParaRPr lang="en-US" sz="2400"/>
        </a:p>
      </dgm:t>
    </dgm:pt>
    <dgm:pt modelId="{64FDCFC2-67A2-FC41-B423-262359C4374C}">
      <dgm:prSet custT="1"/>
      <dgm:spPr>
        <a:solidFill>
          <a:schemeClr val="accent3"/>
        </a:solidFill>
      </dgm:spPr>
      <dgm:t>
        <a:bodyPr/>
        <a:lstStyle/>
        <a:p>
          <a:r>
            <a:rPr lang="en-US" sz="1600" dirty="0"/>
            <a:t>Recognition of change talk</a:t>
          </a:r>
        </a:p>
      </dgm:t>
    </dgm:pt>
    <dgm:pt modelId="{FCFD4246-1B4C-0F4F-8C9B-D9C32887DD17}" type="parTrans" cxnId="{5C485FD7-4B24-6B4B-9644-F4783873C0B2}">
      <dgm:prSet/>
      <dgm:spPr/>
      <dgm:t>
        <a:bodyPr/>
        <a:lstStyle/>
        <a:p>
          <a:endParaRPr lang="en-US" sz="2400"/>
        </a:p>
      </dgm:t>
    </dgm:pt>
    <dgm:pt modelId="{8D2A78CD-4F42-8A4E-B993-3FC4219B81C6}" type="sibTrans" cxnId="{5C485FD7-4B24-6B4B-9644-F4783873C0B2}">
      <dgm:prSet/>
      <dgm:spPr/>
      <dgm:t>
        <a:bodyPr/>
        <a:lstStyle/>
        <a:p>
          <a:endParaRPr lang="en-US" sz="2400"/>
        </a:p>
      </dgm:t>
    </dgm:pt>
    <dgm:pt modelId="{98C42C00-7DE2-024E-A62D-156202433E98}">
      <dgm:prSet custT="1"/>
      <dgm:spPr/>
      <dgm:t>
        <a:bodyPr/>
        <a:lstStyle/>
        <a:p>
          <a:r>
            <a:rPr lang="en-US" sz="1600" dirty="0"/>
            <a:t>Negotiating change plans</a:t>
          </a:r>
        </a:p>
      </dgm:t>
    </dgm:pt>
    <dgm:pt modelId="{D1A336B5-AE19-7F4F-9262-B13717FA1EEF}" type="parTrans" cxnId="{572AF894-A49E-314B-B089-2D1CE02F7B5B}">
      <dgm:prSet/>
      <dgm:spPr/>
      <dgm:t>
        <a:bodyPr/>
        <a:lstStyle/>
        <a:p>
          <a:endParaRPr lang="en-US" sz="2400"/>
        </a:p>
      </dgm:t>
    </dgm:pt>
    <dgm:pt modelId="{BE5D5858-5DD7-0D48-9FB3-B9B424C8EF1E}" type="sibTrans" cxnId="{572AF894-A49E-314B-B089-2D1CE02F7B5B}">
      <dgm:prSet/>
      <dgm:spPr/>
      <dgm:t>
        <a:bodyPr/>
        <a:lstStyle/>
        <a:p>
          <a:endParaRPr lang="en-US" sz="2400"/>
        </a:p>
      </dgm:t>
    </dgm:pt>
    <dgm:pt modelId="{1EB2E006-FD42-C64C-B344-EA6552B62793}">
      <dgm:prSet custT="1"/>
      <dgm:spPr/>
      <dgm:t>
        <a:bodyPr/>
        <a:lstStyle/>
        <a:p>
          <a:r>
            <a:rPr lang="en-US" sz="1600" dirty="0"/>
            <a:t>Consolidating client commitment</a:t>
          </a:r>
        </a:p>
      </dgm:t>
    </dgm:pt>
    <dgm:pt modelId="{F820EB85-FDCC-AB45-89E5-385A78210358}" type="parTrans" cxnId="{9A2EBC91-DAF6-ED43-9494-70E7540AD711}">
      <dgm:prSet/>
      <dgm:spPr/>
      <dgm:t>
        <a:bodyPr/>
        <a:lstStyle/>
        <a:p>
          <a:endParaRPr lang="en-US" sz="2400"/>
        </a:p>
      </dgm:t>
    </dgm:pt>
    <dgm:pt modelId="{52465B6D-AADA-9D4C-BD61-A3DE5C8DB4C2}" type="sibTrans" cxnId="{9A2EBC91-DAF6-ED43-9494-70E7540AD711}">
      <dgm:prSet/>
      <dgm:spPr/>
      <dgm:t>
        <a:bodyPr/>
        <a:lstStyle/>
        <a:p>
          <a:endParaRPr lang="en-US" sz="2400"/>
        </a:p>
      </dgm:t>
    </dgm:pt>
    <dgm:pt modelId="{BC6A29A0-53B8-2B45-9E40-2A851A1AA799}">
      <dgm:prSet custT="1"/>
      <dgm:spPr/>
      <dgm:t>
        <a:bodyPr/>
        <a:lstStyle/>
        <a:p>
          <a:r>
            <a:rPr lang="en-US" sz="1600" dirty="0"/>
            <a:t>Switching flexibly between MI and other styles</a:t>
          </a:r>
        </a:p>
      </dgm:t>
    </dgm:pt>
    <dgm:pt modelId="{D15F3C36-022B-DA4B-ACC4-B431C90DACA7}" type="parTrans" cxnId="{3A1C6388-C355-1F47-B7F0-F1E37FFC9F06}">
      <dgm:prSet/>
      <dgm:spPr/>
      <dgm:t>
        <a:bodyPr/>
        <a:lstStyle/>
        <a:p>
          <a:endParaRPr lang="en-US" sz="2400"/>
        </a:p>
      </dgm:t>
    </dgm:pt>
    <dgm:pt modelId="{12AF14BE-6B75-9B42-8ACA-FFF5E2EFC9D2}" type="sibTrans" cxnId="{3A1C6388-C355-1F47-B7F0-F1E37FFC9F06}">
      <dgm:prSet/>
      <dgm:spPr/>
      <dgm:t>
        <a:bodyPr/>
        <a:lstStyle/>
        <a:p>
          <a:endParaRPr lang="en-US" sz="2400"/>
        </a:p>
      </dgm:t>
    </dgm:pt>
    <dgm:pt modelId="{069D7233-19DF-B74D-80F2-47AD41A6166E}" type="pres">
      <dgm:prSet presAssocID="{0445EA66-E547-0144-9CA5-192125754D3F}" presName="Name0" presStyleCnt="0">
        <dgm:presLayoutVars>
          <dgm:dir/>
          <dgm:animLvl val="lvl"/>
          <dgm:resizeHandles val="exact"/>
        </dgm:presLayoutVars>
      </dgm:prSet>
      <dgm:spPr/>
      <dgm:t>
        <a:bodyPr/>
        <a:lstStyle/>
        <a:p>
          <a:endParaRPr lang="en-US"/>
        </a:p>
      </dgm:t>
    </dgm:pt>
    <dgm:pt modelId="{ED269BA5-29AE-BA4A-AC67-CFF7DAC76513}" type="pres">
      <dgm:prSet presAssocID="{BC6A29A0-53B8-2B45-9E40-2A851A1AA799}" presName="boxAndChildren" presStyleCnt="0"/>
      <dgm:spPr/>
    </dgm:pt>
    <dgm:pt modelId="{9D14168C-A7C6-A144-8B1B-0F1FF9F78F57}" type="pres">
      <dgm:prSet presAssocID="{BC6A29A0-53B8-2B45-9E40-2A851A1AA799}" presName="parentTextBox" presStyleLbl="node1" presStyleIdx="0" presStyleCnt="8"/>
      <dgm:spPr/>
      <dgm:t>
        <a:bodyPr/>
        <a:lstStyle/>
        <a:p>
          <a:endParaRPr lang="en-US"/>
        </a:p>
      </dgm:t>
    </dgm:pt>
    <dgm:pt modelId="{4C6C0542-3B6E-8948-A6C7-D7452E2905E3}" type="pres">
      <dgm:prSet presAssocID="{52465B6D-AADA-9D4C-BD61-A3DE5C8DB4C2}" presName="sp" presStyleCnt="0"/>
      <dgm:spPr/>
    </dgm:pt>
    <dgm:pt modelId="{1F368C8D-6438-8549-B1C7-FDC432404232}" type="pres">
      <dgm:prSet presAssocID="{1EB2E006-FD42-C64C-B344-EA6552B62793}" presName="arrowAndChildren" presStyleCnt="0"/>
      <dgm:spPr/>
    </dgm:pt>
    <dgm:pt modelId="{5EF7AB54-3E17-664C-8E97-E250E81C4FF1}" type="pres">
      <dgm:prSet presAssocID="{1EB2E006-FD42-C64C-B344-EA6552B62793}" presName="parentTextArrow" presStyleLbl="node1" presStyleIdx="1" presStyleCnt="8"/>
      <dgm:spPr/>
      <dgm:t>
        <a:bodyPr/>
        <a:lstStyle/>
        <a:p>
          <a:endParaRPr lang="en-US"/>
        </a:p>
      </dgm:t>
    </dgm:pt>
    <dgm:pt modelId="{4B3F4199-638F-D647-A175-E5784BB3C158}" type="pres">
      <dgm:prSet presAssocID="{BE5D5858-5DD7-0D48-9FB3-B9B424C8EF1E}" presName="sp" presStyleCnt="0"/>
      <dgm:spPr/>
    </dgm:pt>
    <dgm:pt modelId="{F094ADDD-D217-524F-B606-D3FC65766F2C}" type="pres">
      <dgm:prSet presAssocID="{98C42C00-7DE2-024E-A62D-156202433E98}" presName="arrowAndChildren" presStyleCnt="0"/>
      <dgm:spPr/>
    </dgm:pt>
    <dgm:pt modelId="{FDE3B2BC-3A14-8C4F-BFEF-251DBCF485A6}" type="pres">
      <dgm:prSet presAssocID="{98C42C00-7DE2-024E-A62D-156202433E98}" presName="parentTextArrow" presStyleLbl="node1" presStyleIdx="2" presStyleCnt="8"/>
      <dgm:spPr/>
      <dgm:t>
        <a:bodyPr/>
        <a:lstStyle/>
        <a:p>
          <a:endParaRPr lang="en-US"/>
        </a:p>
      </dgm:t>
    </dgm:pt>
    <dgm:pt modelId="{B18B21F8-5D15-A64B-8D4A-6676963700F9}" type="pres">
      <dgm:prSet presAssocID="{099B648D-A9FB-B24E-85BB-16DEA764D49F}" presName="sp" presStyleCnt="0"/>
      <dgm:spPr/>
    </dgm:pt>
    <dgm:pt modelId="{B996126C-CB81-424A-A4D5-D67893E304AB}" type="pres">
      <dgm:prSet presAssocID="{AEAAE06F-9CA5-3A42-A0CA-5C1664675F41}" presName="arrowAndChildren" presStyleCnt="0"/>
      <dgm:spPr/>
    </dgm:pt>
    <dgm:pt modelId="{1F08B814-B7B1-B94B-AA84-E3ABE1BC9903}" type="pres">
      <dgm:prSet presAssocID="{AEAAE06F-9CA5-3A42-A0CA-5C1664675F41}" presName="parentTextArrow" presStyleLbl="node1" presStyleIdx="3" presStyleCnt="8"/>
      <dgm:spPr/>
      <dgm:t>
        <a:bodyPr/>
        <a:lstStyle/>
        <a:p>
          <a:endParaRPr lang="en-US"/>
        </a:p>
      </dgm:t>
    </dgm:pt>
    <dgm:pt modelId="{B66DAEB1-399A-E34B-AA3C-24368FB26C36}" type="pres">
      <dgm:prSet presAssocID="{1C166D38-4C54-C64F-8354-559646340809}" presName="sp" presStyleCnt="0"/>
      <dgm:spPr/>
    </dgm:pt>
    <dgm:pt modelId="{9CC1E399-55FF-6D4E-9890-0988AB71D050}" type="pres">
      <dgm:prSet presAssocID="{BAF062EF-686F-104A-A096-B0890C9D8131}" presName="arrowAndChildren" presStyleCnt="0"/>
      <dgm:spPr/>
    </dgm:pt>
    <dgm:pt modelId="{5DA25F5E-5144-4E43-BA3D-95DCA9414F82}" type="pres">
      <dgm:prSet presAssocID="{BAF062EF-686F-104A-A096-B0890C9D8131}" presName="parentTextArrow" presStyleLbl="node1" presStyleIdx="4" presStyleCnt="8"/>
      <dgm:spPr/>
      <dgm:t>
        <a:bodyPr/>
        <a:lstStyle/>
        <a:p>
          <a:endParaRPr lang="en-US"/>
        </a:p>
      </dgm:t>
    </dgm:pt>
    <dgm:pt modelId="{0593FB34-0C66-4841-ABC7-6C3E618014B6}" type="pres">
      <dgm:prSet presAssocID="{8D2A78CD-4F42-8A4E-B993-3FC4219B81C6}" presName="sp" presStyleCnt="0"/>
      <dgm:spPr/>
    </dgm:pt>
    <dgm:pt modelId="{7EB7BC0B-984E-FD4C-8C66-114AFC16DF91}" type="pres">
      <dgm:prSet presAssocID="{64FDCFC2-67A2-FC41-B423-262359C4374C}" presName="arrowAndChildren" presStyleCnt="0"/>
      <dgm:spPr/>
    </dgm:pt>
    <dgm:pt modelId="{8CFAC4D2-E0C8-6540-8DA4-BE74230F6AAF}" type="pres">
      <dgm:prSet presAssocID="{64FDCFC2-67A2-FC41-B423-262359C4374C}" presName="parentTextArrow" presStyleLbl="node1" presStyleIdx="5" presStyleCnt="8"/>
      <dgm:spPr/>
      <dgm:t>
        <a:bodyPr/>
        <a:lstStyle/>
        <a:p>
          <a:endParaRPr lang="en-US"/>
        </a:p>
      </dgm:t>
    </dgm:pt>
    <dgm:pt modelId="{5C6F3C2F-32B6-1A4C-9A42-3B0BFB4756D2}" type="pres">
      <dgm:prSet presAssocID="{9DE65AA4-B488-BE49-80DA-4E68CC4E6A8C}" presName="sp" presStyleCnt="0"/>
      <dgm:spPr/>
    </dgm:pt>
    <dgm:pt modelId="{046AAB8D-9514-6543-8133-C342C8239886}" type="pres">
      <dgm:prSet presAssocID="{9D47AA3D-9F33-7445-8660-355CBDEE4FB1}" presName="arrowAndChildren" presStyleCnt="0"/>
      <dgm:spPr/>
    </dgm:pt>
    <dgm:pt modelId="{9093EAA8-9546-D244-B898-37062BDB7318}" type="pres">
      <dgm:prSet presAssocID="{9D47AA3D-9F33-7445-8660-355CBDEE4FB1}" presName="parentTextArrow" presStyleLbl="node1" presStyleIdx="6" presStyleCnt="8"/>
      <dgm:spPr/>
      <dgm:t>
        <a:bodyPr/>
        <a:lstStyle/>
        <a:p>
          <a:endParaRPr lang="en-US"/>
        </a:p>
      </dgm:t>
    </dgm:pt>
    <dgm:pt modelId="{6D36C0C4-565C-5140-9325-2FF116F5B683}" type="pres">
      <dgm:prSet presAssocID="{63F51AF5-DBB0-074B-A4E3-9BCF00850456}" presName="sp" presStyleCnt="0"/>
      <dgm:spPr/>
    </dgm:pt>
    <dgm:pt modelId="{D156CCC8-027D-8D4D-BFB2-A85E50F44B34}" type="pres">
      <dgm:prSet presAssocID="{3B0AB9FB-1694-DB4D-BE53-0B365A0ECB81}" presName="arrowAndChildren" presStyleCnt="0"/>
      <dgm:spPr/>
    </dgm:pt>
    <dgm:pt modelId="{3A3B0F77-E494-5246-BBE2-2DD6C4777A49}" type="pres">
      <dgm:prSet presAssocID="{3B0AB9FB-1694-DB4D-BE53-0B365A0ECB81}" presName="parentTextArrow" presStyleLbl="node1" presStyleIdx="7" presStyleCnt="8"/>
      <dgm:spPr/>
      <dgm:t>
        <a:bodyPr/>
        <a:lstStyle/>
        <a:p>
          <a:endParaRPr lang="en-US"/>
        </a:p>
      </dgm:t>
    </dgm:pt>
  </dgm:ptLst>
  <dgm:cxnLst>
    <dgm:cxn modelId="{BE986758-FFCA-4BC1-9A9C-443C70CE847E}" type="presOf" srcId="{9D47AA3D-9F33-7445-8660-355CBDEE4FB1}" destId="{9093EAA8-9546-D244-B898-37062BDB7318}" srcOrd="0" destOrd="0" presId="urn:microsoft.com/office/officeart/2005/8/layout/process4"/>
    <dgm:cxn modelId="{F9713363-E7A5-4E8D-BA3B-BC6AE9558EED}" type="presOf" srcId="{0445EA66-E547-0144-9CA5-192125754D3F}" destId="{069D7233-19DF-B74D-80F2-47AD41A6166E}" srcOrd="0" destOrd="0" presId="urn:microsoft.com/office/officeart/2005/8/layout/process4"/>
    <dgm:cxn modelId="{5C485FD7-4B24-6B4B-9644-F4783873C0B2}" srcId="{0445EA66-E547-0144-9CA5-192125754D3F}" destId="{64FDCFC2-67A2-FC41-B423-262359C4374C}" srcOrd="2" destOrd="0" parTransId="{FCFD4246-1B4C-0F4F-8C9B-D9C32887DD17}" sibTransId="{8D2A78CD-4F42-8A4E-B993-3FC4219B81C6}"/>
    <dgm:cxn modelId="{AD73EE76-0F65-1744-BD44-B86A31CF9DDA}" srcId="{0445EA66-E547-0144-9CA5-192125754D3F}" destId="{9D47AA3D-9F33-7445-8660-355CBDEE4FB1}" srcOrd="1" destOrd="0" parTransId="{5F450B81-0724-7E4D-A0B2-B94DC7E45338}" sibTransId="{9DE65AA4-B488-BE49-80DA-4E68CC4E6A8C}"/>
    <dgm:cxn modelId="{9D8BE735-815D-4F16-892B-B455EE4C223D}" type="presOf" srcId="{BAF062EF-686F-104A-A096-B0890C9D8131}" destId="{5DA25F5E-5144-4E43-BA3D-95DCA9414F82}" srcOrd="0" destOrd="0" presId="urn:microsoft.com/office/officeart/2005/8/layout/process4"/>
    <dgm:cxn modelId="{168DCDCB-CB05-409E-8CE3-CE0BEAB76818}" type="presOf" srcId="{BC6A29A0-53B8-2B45-9E40-2A851A1AA799}" destId="{9D14168C-A7C6-A144-8B1B-0F1FF9F78F57}" srcOrd="0" destOrd="0" presId="urn:microsoft.com/office/officeart/2005/8/layout/process4"/>
    <dgm:cxn modelId="{9A2EBC91-DAF6-ED43-9494-70E7540AD711}" srcId="{0445EA66-E547-0144-9CA5-192125754D3F}" destId="{1EB2E006-FD42-C64C-B344-EA6552B62793}" srcOrd="6" destOrd="0" parTransId="{F820EB85-FDCC-AB45-89E5-385A78210358}" sibTransId="{52465B6D-AADA-9D4C-BD61-A3DE5C8DB4C2}"/>
    <dgm:cxn modelId="{CAF43BFF-5178-D345-BE45-1A75B83935D0}" srcId="{0445EA66-E547-0144-9CA5-192125754D3F}" destId="{BAF062EF-686F-104A-A096-B0890C9D8131}" srcOrd="3" destOrd="0" parTransId="{EAC8C6BB-03DA-B542-BF4A-6ED146660E86}" sibTransId="{1C166D38-4C54-C64F-8354-559646340809}"/>
    <dgm:cxn modelId="{6294C04C-1731-4C7B-803B-0F17B6AAD43F}" type="presOf" srcId="{64FDCFC2-67A2-FC41-B423-262359C4374C}" destId="{8CFAC4D2-E0C8-6540-8DA4-BE74230F6AAF}" srcOrd="0" destOrd="0" presId="urn:microsoft.com/office/officeart/2005/8/layout/process4"/>
    <dgm:cxn modelId="{3A1C6388-C355-1F47-B7F0-F1E37FFC9F06}" srcId="{0445EA66-E547-0144-9CA5-192125754D3F}" destId="{BC6A29A0-53B8-2B45-9E40-2A851A1AA799}" srcOrd="7" destOrd="0" parTransId="{D15F3C36-022B-DA4B-ACC4-B431C90DACA7}" sibTransId="{12AF14BE-6B75-9B42-8ACA-FFF5E2EFC9D2}"/>
    <dgm:cxn modelId="{6E7A9EA6-D8A7-48CF-BF32-8B76C6CC9AA9}" type="presOf" srcId="{3B0AB9FB-1694-DB4D-BE53-0B365A0ECB81}" destId="{3A3B0F77-E494-5246-BBE2-2DD6C4777A49}" srcOrd="0" destOrd="0" presId="urn:microsoft.com/office/officeart/2005/8/layout/process4"/>
    <dgm:cxn modelId="{572AF894-A49E-314B-B089-2D1CE02F7B5B}" srcId="{0445EA66-E547-0144-9CA5-192125754D3F}" destId="{98C42C00-7DE2-024E-A62D-156202433E98}" srcOrd="5" destOrd="0" parTransId="{D1A336B5-AE19-7F4F-9262-B13717FA1EEF}" sibTransId="{BE5D5858-5DD7-0D48-9FB3-B9B424C8EF1E}"/>
    <dgm:cxn modelId="{6563B012-B815-A546-8E65-BD08088087E3}" srcId="{0445EA66-E547-0144-9CA5-192125754D3F}" destId="{3B0AB9FB-1694-DB4D-BE53-0B365A0ECB81}" srcOrd="0" destOrd="0" parTransId="{1513466F-F449-DF4D-B7D3-E961C6E1BF6D}" sibTransId="{63F51AF5-DBB0-074B-A4E3-9BCF00850456}"/>
    <dgm:cxn modelId="{42DF29B9-34A6-488F-A848-5EB4D68A7D2D}" type="presOf" srcId="{98C42C00-7DE2-024E-A62D-156202433E98}" destId="{FDE3B2BC-3A14-8C4F-BFEF-251DBCF485A6}" srcOrd="0" destOrd="0" presId="urn:microsoft.com/office/officeart/2005/8/layout/process4"/>
    <dgm:cxn modelId="{E70E041F-9ED6-455C-8671-A534D4134217}" type="presOf" srcId="{1EB2E006-FD42-C64C-B344-EA6552B62793}" destId="{5EF7AB54-3E17-664C-8E97-E250E81C4FF1}" srcOrd="0" destOrd="0" presId="urn:microsoft.com/office/officeart/2005/8/layout/process4"/>
    <dgm:cxn modelId="{2C65299A-B534-AE45-A8C4-619111C8121E}" srcId="{0445EA66-E547-0144-9CA5-192125754D3F}" destId="{AEAAE06F-9CA5-3A42-A0CA-5C1664675F41}" srcOrd="4" destOrd="0" parTransId="{B9E976F6-1052-0E45-9ED5-B58BDBFBD2BA}" sibTransId="{099B648D-A9FB-B24E-85BB-16DEA764D49F}"/>
    <dgm:cxn modelId="{58BC0989-6083-4365-84FF-8111BD2003CE}" type="presOf" srcId="{AEAAE06F-9CA5-3A42-A0CA-5C1664675F41}" destId="{1F08B814-B7B1-B94B-AA84-E3ABE1BC9903}" srcOrd="0" destOrd="0" presId="urn:microsoft.com/office/officeart/2005/8/layout/process4"/>
    <dgm:cxn modelId="{E4B4776B-4115-45A1-BD71-9ABB19F983C0}" type="presParOf" srcId="{069D7233-19DF-B74D-80F2-47AD41A6166E}" destId="{ED269BA5-29AE-BA4A-AC67-CFF7DAC76513}" srcOrd="0" destOrd="0" presId="urn:microsoft.com/office/officeart/2005/8/layout/process4"/>
    <dgm:cxn modelId="{BFB70A08-EA18-412B-8627-6FF1C600E0B9}" type="presParOf" srcId="{ED269BA5-29AE-BA4A-AC67-CFF7DAC76513}" destId="{9D14168C-A7C6-A144-8B1B-0F1FF9F78F57}" srcOrd="0" destOrd="0" presId="urn:microsoft.com/office/officeart/2005/8/layout/process4"/>
    <dgm:cxn modelId="{BB368427-0D5C-44FD-82B3-416BA74BEEB1}" type="presParOf" srcId="{069D7233-19DF-B74D-80F2-47AD41A6166E}" destId="{4C6C0542-3B6E-8948-A6C7-D7452E2905E3}" srcOrd="1" destOrd="0" presId="urn:microsoft.com/office/officeart/2005/8/layout/process4"/>
    <dgm:cxn modelId="{59980435-E0EB-45CB-B684-7300A5EE033F}" type="presParOf" srcId="{069D7233-19DF-B74D-80F2-47AD41A6166E}" destId="{1F368C8D-6438-8549-B1C7-FDC432404232}" srcOrd="2" destOrd="0" presId="urn:microsoft.com/office/officeart/2005/8/layout/process4"/>
    <dgm:cxn modelId="{07517AA3-279C-4B53-B43B-6D440FB5D2C4}" type="presParOf" srcId="{1F368C8D-6438-8549-B1C7-FDC432404232}" destId="{5EF7AB54-3E17-664C-8E97-E250E81C4FF1}" srcOrd="0" destOrd="0" presId="urn:microsoft.com/office/officeart/2005/8/layout/process4"/>
    <dgm:cxn modelId="{E0C549E2-3DED-4329-ABA8-915D603AC219}" type="presParOf" srcId="{069D7233-19DF-B74D-80F2-47AD41A6166E}" destId="{4B3F4199-638F-D647-A175-E5784BB3C158}" srcOrd="3" destOrd="0" presId="urn:microsoft.com/office/officeart/2005/8/layout/process4"/>
    <dgm:cxn modelId="{9AD61D90-B017-46F9-9C95-445EA4E89BAF}" type="presParOf" srcId="{069D7233-19DF-B74D-80F2-47AD41A6166E}" destId="{F094ADDD-D217-524F-B606-D3FC65766F2C}" srcOrd="4" destOrd="0" presId="urn:microsoft.com/office/officeart/2005/8/layout/process4"/>
    <dgm:cxn modelId="{AB679A06-AA7F-4EE2-BA05-7538086A203C}" type="presParOf" srcId="{F094ADDD-D217-524F-B606-D3FC65766F2C}" destId="{FDE3B2BC-3A14-8C4F-BFEF-251DBCF485A6}" srcOrd="0" destOrd="0" presId="urn:microsoft.com/office/officeart/2005/8/layout/process4"/>
    <dgm:cxn modelId="{8B982FFD-CF53-49FE-8494-7D7A543D135F}" type="presParOf" srcId="{069D7233-19DF-B74D-80F2-47AD41A6166E}" destId="{B18B21F8-5D15-A64B-8D4A-6676963700F9}" srcOrd="5" destOrd="0" presId="urn:microsoft.com/office/officeart/2005/8/layout/process4"/>
    <dgm:cxn modelId="{41113D22-F248-4727-80D1-ADFE534F081A}" type="presParOf" srcId="{069D7233-19DF-B74D-80F2-47AD41A6166E}" destId="{B996126C-CB81-424A-A4D5-D67893E304AB}" srcOrd="6" destOrd="0" presId="urn:microsoft.com/office/officeart/2005/8/layout/process4"/>
    <dgm:cxn modelId="{92BD9831-578D-456A-93B7-1F78D102F0AF}" type="presParOf" srcId="{B996126C-CB81-424A-A4D5-D67893E304AB}" destId="{1F08B814-B7B1-B94B-AA84-E3ABE1BC9903}" srcOrd="0" destOrd="0" presId="urn:microsoft.com/office/officeart/2005/8/layout/process4"/>
    <dgm:cxn modelId="{8A95BD32-00ED-47F2-94C4-B6C40DF03B05}" type="presParOf" srcId="{069D7233-19DF-B74D-80F2-47AD41A6166E}" destId="{B66DAEB1-399A-E34B-AA3C-24368FB26C36}" srcOrd="7" destOrd="0" presId="urn:microsoft.com/office/officeart/2005/8/layout/process4"/>
    <dgm:cxn modelId="{E96A3FB0-7322-44A3-AF05-9C739DC5B22C}" type="presParOf" srcId="{069D7233-19DF-B74D-80F2-47AD41A6166E}" destId="{9CC1E399-55FF-6D4E-9890-0988AB71D050}" srcOrd="8" destOrd="0" presId="urn:microsoft.com/office/officeart/2005/8/layout/process4"/>
    <dgm:cxn modelId="{DFAC4724-C976-4028-B5EF-F5C37F0B9744}" type="presParOf" srcId="{9CC1E399-55FF-6D4E-9890-0988AB71D050}" destId="{5DA25F5E-5144-4E43-BA3D-95DCA9414F82}" srcOrd="0" destOrd="0" presId="urn:microsoft.com/office/officeart/2005/8/layout/process4"/>
    <dgm:cxn modelId="{0B9A482F-2989-48A3-B40D-490D55E5EA20}" type="presParOf" srcId="{069D7233-19DF-B74D-80F2-47AD41A6166E}" destId="{0593FB34-0C66-4841-ABC7-6C3E618014B6}" srcOrd="9" destOrd="0" presId="urn:microsoft.com/office/officeart/2005/8/layout/process4"/>
    <dgm:cxn modelId="{F8C2A90F-2554-4EC3-885F-99E1EAC22C9E}" type="presParOf" srcId="{069D7233-19DF-B74D-80F2-47AD41A6166E}" destId="{7EB7BC0B-984E-FD4C-8C66-114AFC16DF91}" srcOrd="10" destOrd="0" presId="urn:microsoft.com/office/officeart/2005/8/layout/process4"/>
    <dgm:cxn modelId="{86BDF199-12E6-4EF3-A950-1520A19FF9A6}" type="presParOf" srcId="{7EB7BC0B-984E-FD4C-8C66-114AFC16DF91}" destId="{8CFAC4D2-E0C8-6540-8DA4-BE74230F6AAF}" srcOrd="0" destOrd="0" presId="urn:microsoft.com/office/officeart/2005/8/layout/process4"/>
    <dgm:cxn modelId="{4974CD4A-95F0-46FA-A812-D54DEE31F13F}" type="presParOf" srcId="{069D7233-19DF-B74D-80F2-47AD41A6166E}" destId="{5C6F3C2F-32B6-1A4C-9A42-3B0BFB4756D2}" srcOrd="11" destOrd="0" presId="urn:microsoft.com/office/officeart/2005/8/layout/process4"/>
    <dgm:cxn modelId="{2C4474E7-A79B-4812-A4C4-FBDC0B1788EC}" type="presParOf" srcId="{069D7233-19DF-B74D-80F2-47AD41A6166E}" destId="{046AAB8D-9514-6543-8133-C342C8239886}" srcOrd="12" destOrd="0" presId="urn:microsoft.com/office/officeart/2005/8/layout/process4"/>
    <dgm:cxn modelId="{13D7D729-6FE6-4E43-8699-CF525538267B}" type="presParOf" srcId="{046AAB8D-9514-6543-8133-C342C8239886}" destId="{9093EAA8-9546-D244-B898-37062BDB7318}" srcOrd="0" destOrd="0" presId="urn:microsoft.com/office/officeart/2005/8/layout/process4"/>
    <dgm:cxn modelId="{EFD2F7BD-8164-433A-938B-225757D82FB5}" type="presParOf" srcId="{069D7233-19DF-B74D-80F2-47AD41A6166E}" destId="{6D36C0C4-565C-5140-9325-2FF116F5B683}" srcOrd="13" destOrd="0" presId="urn:microsoft.com/office/officeart/2005/8/layout/process4"/>
    <dgm:cxn modelId="{97477C78-BE50-4DC2-AC1F-194780F1F846}" type="presParOf" srcId="{069D7233-19DF-B74D-80F2-47AD41A6166E}" destId="{D156CCC8-027D-8D4D-BFB2-A85E50F44B34}" srcOrd="14" destOrd="0" presId="urn:microsoft.com/office/officeart/2005/8/layout/process4"/>
    <dgm:cxn modelId="{46A3C49B-D950-42B6-B912-DC43805FF0CD}" type="presParOf" srcId="{D156CCC8-027D-8D4D-BFB2-A85E50F44B34}" destId="{3A3B0F77-E494-5246-BBE2-2DD6C4777A4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0314C-A3E9-47A3-9A8A-D1FC03641E68}" type="datetimeFigureOut">
              <a:rPr lang="en-CA" smtClean="0"/>
              <a:t>2023-10-02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9BB1F-7AE4-4D60-A1EB-B1F2CEA23EC4}" type="slidenum">
              <a:rPr lang="en-CA" smtClean="0"/>
              <a:t>‹#›</a:t>
            </a:fld>
            <a:endParaRPr lang="en-CA"/>
          </a:p>
        </p:txBody>
      </p:sp>
    </p:spTree>
    <p:extLst>
      <p:ext uri="{BB962C8B-B14F-4D97-AF65-F5344CB8AC3E}">
        <p14:creationId xmlns:p14="http://schemas.microsoft.com/office/powerpoint/2010/main" val="26266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64514"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r>
              <a:rPr lang="en-US" dirty="0">
                <a:latin typeface="Arial" charset="0"/>
              </a:rPr>
              <a:t>Introduce</a:t>
            </a:r>
            <a:r>
              <a:rPr lang="en-US" baseline="0" dirty="0">
                <a:latin typeface="Arial" charset="0"/>
              </a:rPr>
              <a:t> self. Ask each person to say their name and their favorite self-care activity. </a:t>
            </a:r>
            <a:endParaRPr lang="en-US" dirty="0">
              <a:latin typeface="Arial" charset="0"/>
            </a:endParaRPr>
          </a:p>
        </p:txBody>
      </p:sp>
      <p:sp>
        <p:nvSpPr>
          <p:cNvPr id="64515"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F5E46E-770F-0440-8CB7-83C345938CA8}" type="slidenum">
              <a:rPr lang="en-CA" sz="1200"/>
              <a:pPr/>
              <a:t>5</a:t>
            </a:fld>
            <a:endParaRPr lang="en-CA" sz="1200"/>
          </a:p>
        </p:txBody>
      </p:sp>
    </p:spTree>
    <p:extLst>
      <p:ext uri="{BB962C8B-B14F-4D97-AF65-F5344CB8AC3E}">
        <p14:creationId xmlns:p14="http://schemas.microsoft.com/office/powerpoint/2010/main" val="8290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Facilitate the conversations</a:t>
            </a:r>
            <a:r>
              <a:rPr lang="en-US" baseline="0" dirty="0"/>
              <a:t>- make sure each person has someone to talk with. </a:t>
            </a:r>
          </a:p>
          <a:p>
            <a:endParaRPr lang="en-US" dirty="0"/>
          </a:p>
        </p:txBody>
      </p:sp>
      <p:sp>
        <p:nvSpPr>
          <p:cNvPr id="4" name="Slide Number Placeholder 3"/>
          <p:cNvSpPr>
            <a:spLocks noGrp="1"/>
          </p:cNvSpPr>
          <p:nvPr>
            <p:ph type="sldNum" sz="quarter" idx="10"/>
          </p:nvPr>
        </p:nvSpPr>
        <p:spPr/>
        <p:txBody>
          <a:bodyPr/>
          <a:lstStyle/>
          <a:p>
            <a:pPr>
              <a:defRPr/>
            </a:pPr>
            <a:fld id="{E5C131B6-A6BA-034F-BB6B-1F99E2C0AFC5}" type="slidenum">
              <a:rPr lang="en-US" smtClean="0"/>
              <a:pPr>
                <a:defRPr/>
              </a:pPr>
              <a:t>15</a:t>
            </a:fld>
            <a:endParaRPr lang="en-US"/>
          </a:p>
        </p:txBody>
      </p:sp>
    </p:spTree>
    <p:extLst>
      <p:ext uri="{BB962C8B-B14F-4D97-AF65-F5344CB8AC3E}">
        <p14:creationId xmlns:p14="http://schemas.microsoft.com/office/powerpoint/2010/main" val="20808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Share</a:t>
            </a:r>
            <a:r>
              <a:rPr lang="en-US" baseline="0" dirty="0"/>
              <a:t> the story about the stages of change</a:t>
            </a:r>
            <a:endParaRPr lang="en-US" dirty="0"/>
          </a:p>
        </p:txBody>
      </p:sp>
      <p:sp>
        <p:nvSpPr>
          <p:cNvPr id="4" name="Slide Number Placeholder 3"/>
          <p:cNvSpPr>
            <a:spLocks noGrp="1"/>
          </p:cNvSpPr>
          <p:nvPr>
            <p:ph type="sldNum" sz="quarter" idx="10"/>
          </p:nvPr>
        </p:nvSpPr>
        <p:spPr/>
        <p:txBody>
          <a:bodyPr/>
          <a:lstStyle/>
          <a:p>
            <a:pPr>
              <a:defRPr/>
            </a:pPr>
            <a:fld id="{E5C131B6-A6BA-034F-BB6B-1F99E2C0AFC5}" type="slidenum">
              <a:rPr lang="en-US" smtClean="0"/>
              <a:pPr>
                <a:defRPr/>
              </a:pPr>
              <a:t>16</a:t>
            </a:fld>
            <a:endParaRPr lang="en-US"/>
          </a:p>
        </p:txBody>
      </p:sp>
    </p:spTree>
    <p:extLst>
      <p:ext uri="{BB962C8B-B14F-4D97-AF65-F5344CB8AC3E}">
        <p14:creationId xmlns:p14="http://schemas.microsoft.com/office/powerpoint/2010/main" val="783054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65538"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Arial" charset="0"/>
            </a:endParaRPr>
          </a:p>
        </p:txBody>
      </p:sp>
      <p:sp>
        <p:nvSpPr>
          <p:cNvPr id="65539"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AC808B-52C7-B84C-89AF-34DBBBB81FE0}" type="slidenum">
              <a:rPr lang="en-CA" sz="1200"/>
              <a:pPr/>
              <a:t>17</a:t>
            </a:fld>
            <a:endParaRPr lang="en-CA" sz="1200"/>
          </a:p>
        </p:txBody>
      </p:sp>
    </p:spTree>
    <p:extLst>
      <p:ext uri="{BB962C8B-B14F-4D97-AF65-F5344CB8AC3E}">
        <p14:creationId xmlns:p14="http://schemas.microsoft.com/office/powerpoint/2010/main" val="2694235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68610" name="Notes Placeholder 2"/>
          <p:cNvSpPr>
            <a:spLocks noGrp="1"/>
          </p:cNvSpPr>
          <p:nvPr>
            <p:ph type="body" idx="1"/>
          </p:nvPr>
        </p:nvSpPr>
        <p:spPr>
          <a:noFill/>
        </p:spPr>
        <p:txBody>
          <a:bodyPr/>
          <a:lstStyle/>
          <a:p>
            <a:r>
              <a:rPr lang="en-US" dirty="0">
                <a:latin typeface="Arial" charset="0"/>
              </a:rPr>
              <a:t>Its possible to reframe those themes broadly into 4 processes that occur during a course of treatment.  They are somewhat linear, in that higher level processes necessarily require the lower level ones, but they are also recursive, in the sense that you may realize that there’s a disruption to the relationship and that you need to re-engage someone.</a:t>
            </a:r>
          </a:p>
          <a:p>
            <a:endParaRPr lang="en-US" dirty="0">
              <a:latin typeface="Arial" charset="0"/>
            </a:endParaRPr>
          </a:p>
          <a:p>
            <a:r>
              <a:rPr lang="en-US" dirty="0">
                <a:latin typeface="Arial" charset="0"/>
              </a:rPr>
              <a:t>Give</a:t>
            </a:r>
            <a:r>
              <a:rPr lang="en-US" baseline="0" dirty="0">
                <a:latin typeface="Arial" charset="0"/>
              </a:rPr>
              <a:t> an example. </a:t>
            </a:r>
            <a:endParaRPr lang="en-US" dirty="0">
              <a:latin typeface="Arial" charset="0"/>
            </a:endParaRPr>
          </a:p>
        </p:txBody>
      </p:sp>
      <p:sp>
        <p:nvSpPr>
          <p:cNvPr id="68611"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F9D671-B996-BC49-8F08-76FAE6468880}" type="slidenum">
              <a:rPr lang="en-US" sz="1200"/>
              <a:pPr/>
              <a:t>22</a:t>
            </a:fld>
            <a:endParaRPr lang="en-US" sz="1200"/>
          </a:p>
        </p:txBody>
      </p:sp>
    </p:spTree>
    <p:extLst>
      <p:ext uri="{BB962C8B-B14F-4D97-AF65-F5344CB8AC3E}">
        <p14:creationId xmlns:p14="http://schemas.microsoft.com/office/powerpoint/2010/main" val="77295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90A868FF-FF3F-4F16-98F9-AC7E8DF15B89}" type="slidenum">
              <a:rPr lang="en-US" sz="1200">
                <a:latin typeface="+mn-lt"/>
              </a:rPr>
              <a:pPr algn="r">
                <a:defRPr/>
              </a:pPr>
              <a:t>23</a:t>
            </a:fld>
            <a:endParaRPr lang="en-US" sz="1200">
              <a:latin typeface="+mn-lt"/>
            </a:endParaRPr>
          </a:p>
        </p:txBody>
      </p:sp>
      <p:sp>
        <p:nvSpPr>
          <p:cNvPr id="204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1485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Image used under creative</a:t>
            </a:r>
            <a:r>
              <a:rPr lang="en-CA" baseline="0" dirty="0"/>
              <a:t> commons share-alike licence, credit to Dave </a:t>
            </a:r>
            <a:r>
              <a:rPr lang="en-CA" baseline="0" dirty="0" err="1"/>
              <a:t>Bezaire</a:t>
            </a:r>
            <a:r>
              <a:rPr lang="en-CA" baseline="0" dirty="0"/>
              <a:t> and Suzie Havens-</a:t>
            </a:r>
            <a:r>
              <a:rPr lang="en-CA" baseline="0" dirty="0" err="1"/>
              <a:t>Bezaire</a:t>
            </a:r>
            <a:r>
              <a:rPr lang="en-CA" baseline="0" dirty="0"/>
              <a:t>, http://farm7.staticflickr.com/6232/6227927367_8ba954e24a_b.jpg (accessed on 12 Mar 2014)</a:t>
            </a:r>
            <a:endParaRPr lang="en-CA" dirty="0"/>
          </a:p>
        </p:txBody>
      </p:sp>
      <p:sp>
        <p:nvSpPr>
          <p:cNvPr id="4" name="Slide Number Placeholder 3"/>
          <p:cNvSpPr>
            <a:spLocks noGrp="1"/>
          </p:cNvSpPr>
          <p:nvPr>
            <p:ph type="sldNum" sz="quarter" idx="10"/>
          </p:nvPr>
        </p:nvSpPr>
        <p:spPr/>
        <p:txBody>
          <a:bodyPr/>
          <a:lstStyle/>
          <a:p>
            <a:fld id="{C7BF5DA2-0796-42E1-9A09-5121CD7DD252}" type="slidenum">
              <a:rPr lang="en-CA" smtClean="0"/>
              <a:t>24</a:t>
            </a:fld>
            <a:endParaRPr lang="en-CA"/>
          </a:p>
        </p:txBody>
      </p:sp>
    </p:spTree>
    <p:extLst>
      <p:ext uri="{BB962C8B-B14F-4D97-AF65-F5344CB8AC3E}">
        <p14:creationId xmlns:p14="http://schemas.microsoft.com/office/powerpoint/2010/main" val="1972431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ceholder 2"/>
          <p:cNvSpPr>
            <a:spLocks noGrp="1" noRot="1" noChangeAspect="1" noChangeArrowheads="1" noTextEdit="1"/>
          </p:cNvSpPr>
          <p:nvPr>
            <p:ph type="sldImg"/>
          </p:nvPr>
        </p:nvSpPr>
        <p:spPr>
          <a:xfrm>
            <a:off x="685800" y="1143000"/>
            <a:ext cx="5486400" cy="3086100"/>
          </a:xfrm>
          <a:ln/>
        </p:spPr>
      </p:sp>
      <p:sp>
        <p:nvSpPr>
          <p:cNvPr id="46082" name="Placeholder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88509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Placeholder 2"/>
          <p:cNvSpPr>
            <a:spLocks noGrp="1" noRot="1" noChangeAspect="1" noChangeArrowheads="1" noTextEdit="1"/>
          </p:cNvSpPr>
          <p:nvPr>
            <p:ph type="sldImg"/>
          </p:nvPr>
        </p:nvSpPr>
        <p:spPr>
          <a:xfrm>
            <a:off x="685800" y="1143000"/>
            <a:ext cx="5486400" cy="3086100"/>
          </a:xfrm>
          <a:ln/>
        </p:spPr>
      </p:sp>
      <p:sp>
        <p:nvSpPr>
          <p:cNvPr id="52226" name="Placeholder 3"/>
          <p:cNvSpPr>
            <a:spLocks noGrp="1" noChangeArrowheads="1"/>
          </p:cNvSpPr>
          <p:nvPr>
            <p:ph type="body" idx="1"/>
          </p:nvPr>
        </p:nvSpPr>
        <p:spPr>
          <a:noFill/>
          <a:ln/>
        </p:spPr>
        <p:txBody>
          <a:bodyPr/>
          <a:lstStyle/>
          <a:p>
            <a:pPr eaLnBrk="1" hangingPunct="1"/>
            <a:r>
              <a:rPr lang="en-US" dirty="0"/>
              <a:t>Quote</a:t>
            </a:r>
            <a:r>
              <a:rPr lang="en-US" baseline="0" dirty="0"/>
              <a:t> by </a:t>
            </a:r>
            <a:r>
              <a:rPr lang="en-US" dirty="0"/>
              <a:t>Jeff and Kylie at the MINT</a:t>
            </a:r>
          </a:p>
        </p:txBody>
      </p:sp>
    </p:spTree>
    <p:extLst>
      <p:ext uri="{BB962C8B-B14F-4D97-AF65-F5344CB8AC3E}">
        <p14:creationId xmlns:p14="http://schemas.microsoft.com/office/powerpoint/2010/main" val="2402878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BF5DA2-0796-42E1-9A09-5121CD7DD252}" type="slidenum">
              <a:rPr lang="en-CA" smtClean="0"/>
              <a:t>27</a:t>
            </a:fld>
            <a:endParaRPr lang="en-CA"/>
          </a:p>
        </p:txBody>
      </p:sp>
    </p:spTree>
    <p:extLst>
      <p:ext uri="{BB962C8B-B14F-4D97-AF65-F5344CB8AC3E}">
        <p14:creationId xmlns:p14="http://schemas.microsoft.com/office/powerpoint/2010/main" val="3400983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BF5DA2-0796-42E1-9A09-5121CD7DD252}" type="slidenum">
              <a:rPr lang="en-CA" smtClean="0"/>
              <a:t>28</a:t>
            </a:fld>
            <a:endParaRPr lang="en-CA"/>
          </a:p>
        </p:txBody>
      </p:sp>
    </p:spTree>
    <p:extLst>
      <p:ext uri="{BB962C8B-B14F-4D97-AF65-F5344CB8AC3E}">
        <p14:creationId xmlns:p14="http://schemas.microsoft.com/office/powerpoint/2010/main" val="114466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144BBD83-7FA8-A548-831D-E264533EDFAE}" type="slidenum">
              <a:rPr lang="en-US" smtClean="0"/>
              <a:pPr>
                <a:defRPr/>
              </a:pPr>
              <a:t>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CA" dirty="0">
                <a:latin typeface="Arial" charset="0"/>
                <a:cs typeface="+mn-cs"/>
              </a:rPr>
              <a:t>Convey</a:t>
            </a:r>
            <a:r>
              <a:rPr lang="en-CA" baseline="0" dirty="0">
                <a:latin typeface="Arial" charset="0"/>
                <a:cs typeface="+mn-cs"/>
              </a:rPr>
              <a:t> introduction with appropriate energy and presence. Confidence. </a:t>
            </a:r>
            <a:endParaRPr lang="en-CA" dirty="0">
              <a:latin typeface="Arial" charset="0"/>
              <a:cs typeface="+mn-cs"/>
            </a:endParaRPr>
          </a:p>
        </p:txBody>
      </p:sp>
    </p:spTree>
    <p:extLst>
      <p:ext uri="{BB962C8B-B14F-4D97-AF65-F5344CB8AC3E}">
        <p14:creationId xmlns:p14="http://schemas.microsoft.com/office/powerpoint/2010/main" val="2777986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3"/>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tabLst>
                <a:tab pos="765175" algn="l"/>
                <a:tab pos="1530350" algn="l"/>
                <a:tab pos="2295525" algn="l"/>
                <a:tab pos="3060700" algn="l"/>
              </a:tabLst>
              <a:defRPr>
                <a:solidFill>
                  <a:schemeClr val="tx1"/>
                </a:solidFill>
                <a:latin typeface="Arial" charset="0"/>
                <a:ea typeface="ＭＳ Ｐゴシック" charset="0"/>
              </a:defRPr>
            </a:lvl1pPr>
            <a:lvl2pPr marL="742950" indent="-285750">
              <a:tabLst>
                <a:tab pos="765175" algn="l"/>
                <a:tab pos="1530350" algn="l"/>
                <a:tab pos="2295525" algn="l"/>
                <a:tab pos="3060700" algn="l"/>
              </a:tabLst>
              <a:defRPr>
                <a:solidFill>
                  <a:schemeClr val="tx1"/>
                </a:solidFill>
                <a:latin typeface="Arial" charset="0"/>
                <a:ea typeface="ＭＳ Ｐゴシック" charset="0"/>
              </a:defRPr>
            </a:lvl2pPr>
            <a:lvl3pPr marL="1143000" indent="-228600">
              <a:tabLst>
                <a:tab pos="765175" algn="l"/>
                <a:tab pos="1530350" algn="l"/>
                <a:tab pos="2295525" algn="l"/>
                <a:tab pos="3060700" algn="l"/>
              </a:tabLst>
              <a:defRPr>
                <a:solidFill>
                  <a:schemeClr val="tx1"/>
                </a:solidFill>
                <a:latin typeface="Arial" charset="0"/>
                <a:ea typeface="ＭＳ Ｐゴシック" charset="0"/>
              </a:defRPr>
            </a:lvl3pPr>
            <a:lvl4pPr marL="1600200" indent="-228600">
              <a:tabLst>
                <a:tab pos="765175" algn="l"/>
                <a:tab pos="1530350" algn="l"/>
                <a:tab pos="2295525" algn="l"/>
                <a:tab pos="3060700" algn="l"/>
              </a:tabLst>
              <a:defRPr>
                <a:solidFill>
                  <a:schemeClr val="tx1"/>
                </a:solidFill>
                <a:latin typeface="Arial" charset="0"/>
                <a:ea typeface="ＭＳ Ｐゴシック" charset="0"/>
              </a:defRPr>
            </a:lvl4pPr>
            <a:lvl5pPr marL="2057400" indent="-228600">
              <a:tabLst>
                <a:tab pos="765175" algn="l"/>
                <a:tab pos="1530350" algn="l"/>
                <a:tab pos="2295525" algn="l"/>
                <a:tab pos="30607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ea typeface="ＭＳ Ｐゴシック" charset="0"/>
              </a:defRPr>
            </a:lvl9pPr>
          </a:lstStyle>
          <a:p>
            <a:pPr>
              <a:defRPr/>
            </a:pPr>
            <a:fld id="{5EA6624B-C92A-E646-B2B9-3FD3D8417FBF}" type="slidenum">
              <a:rPr lang="en-US" smtClean="0">
                <a:solidFill>
                  <a:srgbClr val="000000"/>
                </a:solidFill>
                <a:latin typeface="Times New Roman" charset="0"/>
                <a:cs typeface="Arial" charset="0"/>
              </a:rPr>
              <a:pPr>
                <a:defRPr/>
              </a:pPr>
              <a:t>31</a:t>
            </a:fld>
            <a:endParaRPr lang="en-US">
              <a:solidFill>
                <a:srgbClr val="000000"/>
              </a:solidFill>
              <a:latin typeface="Times New Roman" charset="0"/>
              <a:cs typeface="Arial" charset="0"/>
            </a:endParaRPr>
          </a:p>
        </p:txBody>
      </p:sp>
      <p:sp>
        <p:nvSpPr>
          <p:cNvPr id="4608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cs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9pPr>
          </a:lstStyle>
          <a:p>
            <a:pPr algn="r"/>
            <a:fld id="{E2FECC58-8F10-7B46-BFDE-89759E3CA0B5}" type="slidenum">
              <a:rPr lang="en-US" sz="1300">
                <a:solidFill>
                  <a:srgbClr val="000000"/>
                </a:solidFill>
                <a:cs typeface="Arial" charset="0"/>
              </a:rPr>
              <a:pPr algn="r"/>
              <a:t>31</a:t>
            </a:fld>
            <a:endParaRPr lang="en-US" sz="1300">
              <a:solidFill>
                <a:srgbClr val="000000"/>
              </a:solidFill>
              <a:cs typeface="Arial" charset="0"/>
            </a:endParaRPr>
          </a:p>
        </p:txBody>
      </p:sp>
      <p:sp>
        <p:nvSpPr>
          <p:cNvPr id="46084" name="Text Box 2"/>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cs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9pPr>
          </a:lstStyle>
          <a:p>
            <a:endParaRPr lang="en-US" sz="1300">
              <a:solidFill>
                <a:srgbClr val="000000"/>
              </a:solidFill>
              <a:cs typeface="Arial" charset="0"/>
            </a:endParaRPr>
          </a:p>
        </p:txBody>
      </p:sp>
      <p:sp>
        <p:nvSpPr>
          <p:cNvPr id="46085" name="Text Box 3"/>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cs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9pPr>
          </a:lstStyle>
          <a:p>
            <a:endParaRPr lang="en-US" sz="1300">
              <a:solidFill>
                <a:srgbClr val="000000"/>
              </a:solidFill>
              <a:cs typeface="Arial" charset="0"/>
            </a:endParaRPr>
          </a:p>
        </p:txBody>
      </p:sp>
      <p:sp>
        <p:nvSpPr>
          <p:cNvPr id="46086" name="Text Box 4"/>
          <p:cNvSpPr txBox="1">
            <a:spLocks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cs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9pPr>
          </a:lstStyle>
          <a:p>
            <a:pPr algn="r"/>
            <a:endParaRPr lang="en-US" sz="1300">
              <a:solidFill>
                <a:srgbClr val="000000"/>
              </a:solidFill>
              <a:cs typeface="Arial" charset="0"/>
            </a:endParaRPr>
          </a:p>
        </p:txBody>
      </p:sp>
      <p:sp>
        <p:nvSpPr>
          <p:cNvPr id="46087" name="Text Box 5"/>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lIns="96661" tIns="48331" rIns="96661" bIns="4833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CA">
              <a:solidFill>
                <a:srgbClr val="000000"/>
              </a:solidFill>
            </a:endParaRPr>
          </a:p>
        </p:txBody>
      </p:sp>
      <p:sp>
        <p:nvSpPr>
          <p:cNvPr id="113672" name="Text Box 6"/>
          <p:cNvSpPr>
            <a:spLocks noGrp="1" noChangeArrowheads="1"/>
          </p:cNvSpPr>
          <p:nvPr>
            <p:ph type="body"/>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ts val="475"/>
              </a:spcBef>
              <a:tabLst>
                <a:tab pos="0" algn="l"/>
                <a:tab pos="473075" algn="l"/>
                <a:tab pos="947738" algn="l"/>
                <a:tab pos="1422400" algn="l"/>
                <a:tab pos="1897063" algn="l"/>
                <a:tab pos="2371725" algn="l"/>
                <a:tab pos="2846388" algn="l"/>
                <a:tab pos="3322638" algn="l"/>
                <a:tab pos="3797300" algn="l"/>
                <a:tab pos="4271963" algn="l"/>
                <a:tab pos="4746625" algn="l"/>
                <a:tab pos="5221288" algn="l"/>
                <a:tab pos="5695950" algn="l"/>
                <a:tab pos="6172200" algn="l"/>
                <a:tab pos="6646863" algn="l"/>
                <a:tab pos="7121525" algn="l"/>
                <a:tab pos="7596188" algn="l"/>
                <a:tab pos="8070850" algn="l"/>
                <a:tab pos="8545513" algn="l"/>
                <a:tab pos="9020175" algn="l"/>
                <a:tab pos="9496425" algn="l"/>
              </a:tabLst>
              <a:defRPr/>
            </a:pPr>
            <a:r>
              <a:rPr lang="en-CA" dirty="0">
                <a:latin typeface="Arial" charset="0"/>
                <a:cs typeface="Arial" charset="0"/>
              </a:rPr>
              <a:t>Get everyone standing up at one end of the room.</a:t>
            </a:r>
          </a:p>
          <a:p>
            <a:pPr eaLnBrk="1" hangingPunct="1">
              <a:spcBef>
                <a:spcPts val="475"/>
              </a:spcBef>
              <a:tabLst>
                <a:tab pos="0" algn="l"/>
                <a:tab pos="473075" algn="l"/>
                <a:tab pos="947738" algn="l"/>
                <a:tab pos="1422400" algn="l"/>
                <a:tab pos="1897063" algn="l"/>
                <a:tab pos="2371725" algn="l"/>
                <a:tab pos="2846388" algn="l"/>
                <a:tab pos="3322638" algn="l"/>
                <a:tab pos="3797300" algn="l"/>
                <a:tab pos="4271963" algn="l"/>
                <a:tab pos="4746625" algn="l"/>
                <a:tab pos="5221288" algn="l"/>
                <a:tab pos="5695950" algn="l"/>
                <a:tab pos="6172200" algn="l"/>
                <a:tab pos="6646863" algn="l"/>
                <a:tab pos="7121525" algn="l"/>
                <a:tab pos="7596188" algn="l"/>
                <a:tab pos="8070850" algn="l"/>
                <a:tab pos="8545513" algn="l"/>
                <a:tab pos="9020175" algn="l"/>
                <a:tab pos="9496425" algn="l"/>
              </a:tabLst>
              <a:defRPr/>
            </a:pPr>
            <a:r>
              <a:rPr lang="en-CA" dirty="0">
                <a:latin typeface="Arial" charset="0"/>
                <a:cs typeface="Arial" charset="0"/>
              </a:rPr>
              <a:t>Then ask them to imagine some change you have been wanting to make in your life but haven’t yet (refer to exercise at beginning of MI)</a:t>
            </a:r>
          </a:p>
          <a:p>
            <a:pPr eaLnBrk="1" hangingPunct="1">
              <a:spcBef>
                <a:spcPts val="475"/>
              </a:spcBef>
              <a:tabLst>
                <a:tab pos="0" algn="l"/>
                <a:tab pos="473075" algn="l"/>
                <a:tab pos="947738" algn="l"/>
                <a:tab pos="1422400" algn="l"/>
                <a:tab pos="1897063" algn="l"/>
                <a:tab pos="2371725" algn="l"/>
                <a:tab pos="2846388" algn="l"/>
                <a:tab pos="3322638" algn="l"/>
                <a:tab pos="3797300" algn="l"/>
                <a:tab pos="4271963" algn="l"/>
                <a:tab pos="4746625" algn="l"/>
                <a:tab pos="5221288" algn="l"/>
                <a:tab pos="5695950" algn="l"/>
                <a:tab pos="6172200" algn="l"/>
                <a:tab pos="6646863" algn="l"/>
                <a:tab pos="7121525" algn="l"/>
                <a:tab pos="7596188" algn="l"/>
                <a:tab pos="8070850" algn="l"/>
                <a:tab pos="8545513" algn="l"/>
                <a:tab pos="9020175" algn="l"/>
                <a:tab pos="9496425" algn="l"/>
              </a:tabLst>
              <a:defRPr/>
            </a:pPr>
            <a:r>
              <a:rPr lang="en-CA" dirty="0">
                <a:latin typeface="Arial" charset="0"/>
                <a:cs typeface="Arial" charset="0"/>
              </a:rPr>
              <a:t>Move to where they represent their number and then demo bad MI and good MI questions to ask “Why are you a x and not a x-1?” “What might move you from an x to a x+1?”</a:t>
            </a:r>
          </a:p>
          <a:p>
            <a:pPr eaLnBrk="1" hangingPunct="1">
              <a:spcBef>
                <a:spcPct val="0"/>
              </a:spcBef>
              <a:tabLst>
                <a:tab pos="0" algn="l"/>
                <a:tab pos="473075" algn="l"/>
                <a:tab pos="947738" algn="l"/>
                <a:tab pos="1422400" algn="l"/>
                <a:tab pos="1897063" algn="l"/>
                <a:tab pos="2371725" algn="l"/>
                <a:tab pos="2846388" algn="l"/>
                <a:tab pos="3322638" algn="l"/>
                <a:tab pos="3797300" algn="l"/>
                <a:tab pos="4271963" algn="l"/>
                <a:tab pos="4746625" algn="l"/>
                <a:tab pos="5221288" algn="l"/>
                <a:tab pos="5695950" algn="l"/>
                <a:tab pos="6172200" algn="l"/>
                <a:tab pos="6646863" algn="l"/>
                <a:tab pos="7121525" algn="l"/>
                <a:tab pos="7596188" algn="l"/>
                <a:tab pos="8070850" algn="l"/>
                <a:tab pos="8545513" algn="l"/>
                <a:tab pos="9020175" algn="l"/>
                <a:tab pos="9496425" algn="l"/>
              </a:tabLst>
              <a:defRPr/>
            </a:pPr>
            <a:r>
              <a:rPr lang="en-CA" dirty="0">
                <a:latin typeface="Arial" charset="0"/>
                <a:cs typeface="Arial" charset="0"/>
              </a:rPr>
              <a:t>Now have each person find a person or two nearby, and ask them the same questions:</a:t>
            </a:r>
          </a:p>
          <a:p>
            <a:pPr eaLnBrk="1" hangingPunct="1">
              <a:spcBef>
                <a:spcPct val="0"/>
              </a:spcBef>
              <a:tabLst>
                <a:tab pos="0" algn="l"/>
                <a:tab pos="473075" algn="l"/>
                <a:tab pos="947738" algn="l"/>
                <a:tab pos="1422400" algn="l"/>
                <a:tab pos="1897063" algn="l"/>
                <a:tab pos="2371725" algn="l"/>
                <a:tab pos="2846388" algn="l"/>
                <a:tab pos="3322638" algn="l"/>
                <a:tab pos="3797300" algn="l"/>
                <a:tab pos="4271963" algn="l"/>
                <a:tab pos="4746625" algn="l"/>
                <a:tab pos="5221288" algn="l"/>
                <a:tab pos="5695950" algn="l"/>
                <a:tab pos="6172200" algn="l"/>
                <a:tab pos="6646863" algn="l"/>
                <a:tab pos="7121525" algn="l"/>
                <a:tab pos="7596188" algn="l"/>
                <a:tab pos="8070850" algn="l"/>
                <a:tab pos="8545513" algn="l"/>
                <a:tab pos="9020175" algn="l"/>
                <a:tab pos="9496425" algn="l"/>
              </a:tabLst>
              <a:defRPr/>
            </a:pPr>
            <a:r>
              <a:rPr lang="en-CA" dirty="0">
                <a:latin typeface="Arial" charset="0"/>
                <a:cs typeface="Arial" charset="0"/>
              </a:rPr>
              <a:t>What number are you at?</a:t>
            </a:r>
          </a:p>
        </p:txBody>
      </p:sp>
      <p:sp>
        <p:nvSpPr>
          <p:cNvPr id="46089" name="Text Box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cs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9pPr>
          </a:lstStyle>
          <a:p>
            <a:pPr algn="r"/>
            <a:fld id="{6E0AB2EF-D860-C24E-A65B-051FE9FF1A18}" type="slidenum">
              <a:rPr lang="en-CA" sz="1300">
                <a:solidFill>
                  <a:srgbClr val="FFFFFF"/>
                </a:solidFill>
                <a:latin typeface="Calibri" charset="0"/>
                <a:cs typeface="Arial" charset="0"/>
              </a:rPr>
              <a:pPr algn="r"/>
              <a:t>31</a:t>
            </a:fld>
            <a:endParaRPr lang="en-CA" sz="1300">
              <a:solidFill>
                <a:srgbClr val="FFFFFF"/>
              </a:solidFill>
              <a:latin typeface="Calibri" charset="0"/>
              <a:cs typeface="Arial" charset="0"/>
            </a:endParaRPr>
          </a:p>
        </p:txBody>
      </p:sp>
    </p:spTree>
    <p:extLst>
      <p:ext uri="{BB962C8B-B14F-4D97-AF65-F5344CB8AC3E}">
        <p14:creationId xmlns:p14="http://schemas.microsoft.com/office/powerpoint/2010/main" val="3900908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A00EF215-C16D-4797-B5E8-8C13CCD59DEF}" type="slidenum">
              <a:rPr lang="en-US" sz="1200">
                <a:solidFill>
                  <a:srgbClr val="000000"/>
                </a:solidFill>
                <a:latin typeface="Arial" charset="0"/>
                <a:ea typeface="ＭＳ Ｐゴシック"/>
                <a:cs typeface="ＭＳ Ｐゴシック"/>
              </a:rPr>
              <a:pPr algn="r" fontAlgn="base">
                <a:spcBef>
                  <a:spcPct val="0"/>
                </a:spcBef>
                <a:spcAft>
                  <a:spcPct val="0"/>
                </a:spcAft>
              </a:pPr>
              <a:t>32</a:t>
            </a:fld>
            <a:endParaRPr lang="en-US" sz="1200">
              <a:solidFill>
                <a:srgbClr val="000000"/>
              </a:solidFill>
              <a:latin typeface="Arial" charset="0"/>
              <a:ea typeface="ＭＳ Ｐゴシック"/>
              <a:cs typeface="ＭＳ Ｐゴシック"/>
            </a:endParaRPr>
          </a:p>
        </p:txBody>
      </p:sp>
      <p:sp>
        <p:nvSpPr>
          <p:cNvPr id="246787" name="Rectangle 2"/>
          <p:cNvSpPr>
            <a:spLocks noGrp="1" noRot="1" noChangeAspect="1" noChangeArrowheads="1" noTextEdit="1"/>
          </p:cNvSpPr>
          <p:nvPr>
            <p:ph type="sldImg"/>
          </p:nvPr>
        </p:nvSpPr>
        <p:spPr bwMode="auto">
          <a:xfrm>
            <a:off x="384175" y="687388"/>
            <a:ext cx="6091238" cy="3427412"/>
          </a:xfrm>
          <a:noFill/>
          <a:ln>
            <a:solidFill>
              <a:srgbClr val="000000"/>
            </a:solidFill>
            <a:miter lim="800000"/>
            <a:headEnd/>
            <a:tailEnd/>
          </a:ln>
        </p:spPr>
      </p:sp>
      <p:sp>
        <p:nvSpPr>
          <p:cNvPr id="246788"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eaLnBrk="1" hangingPunct="1">
              <a:spcBef>
                <a:spcPct val="0"/>
              </a:spcBef>
            </a:pPr>
            <a:r>
              <a:rPr lang="en-US"/>
              <a:t>Once the client has set their goal of quitting smoking, ask them to rate themselves using the readiness ruler that captures the importance, their confidence and how ready they are to change. </a:t>
            </a:r>
          </a:p>
          <a:p>
            <a:pPr eaLnBrk="1" hangingPunct="1">
              <a:spcBef>
                <a:spcPct val="0"/>
              </a:spcBef>
            </a:pPr>
            <a:r>
              <a:rPr lang="en-US"/>
              <a:t>Follow up by asking:</a:t>
            </a:r>
          </a:p>
          <a:p>
            <a:pPr lvl="1" eaLnBrk="1" hangingPunct="1">
              <a:spcBef>
                <a:spcPct val="0"/>
              </a:spcBef>
              <a:buFontTx/>
              <a:buChar char="•"/>
            </a:pPr>
            <a:r>
              <a:rPr lang="en-US"/>
              <a:t>Why did they choose the number they did? Why not a number higher (or lower)?</a:t>
            </a:r>
          </a:p>
          <a:p>
            <a:pPr lvl="1" eaLnBrk="1" hangingPunct="1">
              <a:spcBef>
                <a:spcPct val="0"/>
              </a:spcBef>
              <a:buFontTx/>
              <a:buChar char="•"/>
            </a:pPr>
            <a:r>
              <a:rPr lang="en-US"/>
              <a:t>What would it take for them to want to move the scale up in importance, or confidence, or readiness?</a:t>
            </a:r>
            <a:endParaRPr lang="en-CA"/>
          </a:p>
          <a:p>
            <a:pPr eaLnBrk="1" hangingPunct="1">
              <a:spcBef>
                <a:spcPct val="0"/>
              </a:spcBef>
            </a:pPr>
            <a:endParaRPr lang="en-CA"/>
          </a:p>
        </p:txBody>
      </p:sp>
    </p:spTree>
    <p:extLst>
      <p:ext uri="{BB962C8B-B14F-4D97-AF65-F5344CB8AC3E}">
        <p14:creationId xmlns:p14="http://schemas.microsoft.com/office/powerpoint/2010/main" val="2092801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67586" name="Notes Placeholder 2"/>
          <p:cNvSpPr>
            <a:spLocks noGrp="1"/>
          </p:cNvSpPr>
          <p:nvPr>
            <p:ph type="body" idx="1"/>
          </p:nvPr>
        </p:nvSpPr>
        <p:spPr>
          <a:noFill/>
        </p:spPr>
        <p:txBody>
          <a:bodyPr/>
          <a:lstStyle/>
          <a:p>
            <a:pPr eaLnBrk="1" hangingPunct="1"/>
            <a:r>
              <a:rPr lang="en-US" dirty="0">
                <a:latin typeface="Arial" charset="0"/>
              </a:rPr>
              <a:t>MI has done process research to understand what is happening in therapy. They have studied client and therapist language in sessions and used that to establish whether there was anything in what people said that influenced outcomes with drinking.  They categorized different factors, the reasons, desire, need, and </a:t>
            </a:r>
            <a:r>
              <a:rPr lang="en-US" dirty="0" err="1">
                <a:latin typeface="Arial" charset="0"/>
              </a:rPr>
              <a:t>abilty</a:t>
            </a:r>
            <a:r>
              <a:rPr lang="en-US" dirty="0">
                <a:latin typeface="Arial" charset="0"/>
              </a:rPr>
              <a:t> to change.  None of those on their own predicted change. </a:t>
            </a:r>
          </a:p>
          <a:p>
            <a:pPr eaLnBrk="1" hangingPunct="1"/>
            <a:endParaRPr lang="en-US" dirty="0">
              <a:latin typeface="Arial" charset="0"/>
            </a:endParaRPr>
          </a:p>
          <a:p>
            <a:pPr eaLnBrk="1" hangingPunct="1"/>
            <a:r>
              <a:rPr lang="en-US" dirty="0">
                <a:latin typeface="Arial" charset="0"/>
              </a:rPr>
              <a:t>What happened, was that if there was a progression of those into Commitment Talk, “I will”, “I am going to”, and that was strengthened, then it was possible to develop a plan together, and that WAS predictive of change. </a:t>
            </a:r>
          </a:p>
          <a:p>
            <a:pPr eaLnBrk="1" hangingPunct="1"/>
            <a:endParaRPr lang="en-US" dirty="0">
              <a:latin typeface="Arial" charset="0"/>
            </a:endParaRPr>
          </a:p>
          <a:p>
            <a:pPr eaLnBrk="1" hangingPunct="1"/>
            <a:r>
              <a:rPr lang="en-US" dirty="0">
                <a:latin typeface="Arial" charset="0"/>
              </a:rPr>
              <a:t>So guiding the conversation to allow commitment talk to emerge from change talk is critical.  Though, there should be some caution that prematurely getting someone to commit does not lead to a meaningful commitment because the commitment was not intrinsic. So the progression is the key.</a:t>
            </a:r>
          </a:p>
        </p:txBody>
      </p:sp>
      <p:sp>
        <p:nvSpPr>
          <p:cNvPr id="67587"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7F6508-032E-454A-9EB3-58DCD69E4A69}" type="slidenum">
              <a:rPr lang="en-US" sz="1200"/>
              <a:pPr/>
              <a:t>36</a:t>
            </a:fld>
            <a:endParaRPr lang="en-US" sz="1200"/>
          </a:p>
        </p:txBody>
      </p:sp>
    </p:spTree>
    <p:extLst>
      <p:ext uri="{BB962C8B-B14F-4D97-AF65-F5344CB8AC3E}">
        <p14:creationId xmlns:p14="http://schemas.microsoft.com/office/powerpoint/2010/main" val="1665435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change</a:t>
            </a:r>
          </a:p>
          <a:p>
            <a:r>
              <a:rPr lang="en-US" dirty="0"/>
              <a:t>• need to change</a:t>
            </a:r>
          </a:p>
          <a:p>
            <a:r>
              <a:rPr lang="en-US" dirty="0"/>
              <a:t>• should change</a:t>
            </a:r>
          </a:p>
          <a:p>
            <a:r>
              <a:rPr lang="en-US" dirty="0"/>
              <a:t>• have been thinking about changing but you haven’t </a:t>
            </a:r>
          </a:p>
          <a:p>
            <a:r>
              <a:rPr lang="en-US" dirty="0"/>
              <a:t>changed yet</a:t>
            </a:r>
          </a:p>
          <a:p>
            <a:endParaRPr lang="en-US" dirty="0"/>
          </a:p>
        </p:txBody>
      </p:sp>
      <p:sp>
        <p:nvSpPr>
          <p:cNvPr id="4" name="Slide Number Placeholder 3"/>
          <p:cNvSpPr>
            <a:spLocks noGrp="1"/>
          </p:cNvSpPr>
          <p:nvPr>
            <p:ph type="sldNum" sz="quarter" idx="10"/>
          </p:nvPr>
        </p:nvSpPr>
        <p:spPr/>
        <p:txBody>
          <a:bodyPr/>
          <a:lstStyle/>
          <a:p>
            <a:fld id="{DFB54355-E08B-491D-BF66-C163E4046E40}" type="slidenum">
              <a:rPr lang="en-US" smtClean="0"/>
              <a:t>37</a:t>
            </a:fld>
            <a:endParaRPr lang="en-US"/>
          </a:p>
        </p:txBody>
      </p:sp>
    </p:spTree>
    <p:extLst>
      <p:ext uri="{BB962C8B-B14F-4D97-AF65-F5344CB8AC3E}">
        <p14:creationId xmlns:p14="http://schemas.microsoft.com/office/powerpoint/2010/main" val="1586494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Commitm</a:t>
            </a:r>
            <a:r>
              <a:rPr lang="en-US" baseline="0" dirty="0"/>
              <a:t>ent: </a:t>
            </a:r>
          </a:p>
          <a:p>
            <a:r>
              <a:rPr lang="en-US" baseline="0" dirty="0"/>
              <a:t>Activation: Implies a commitment without stating it, “almost there”.  </a:t>
            </a:r>
          </a:p>
          <a:p>
            <a:r>
              <a:rPr lang="en-US" baseline="0" dirty="0"/>
              <a:t>Taking steps: something someone has done already in the direction of making a change. Again, doesn’t always imply commitment. </a:t>
            </a:r>
            <a:r>
              <a:rPr lang="en-US" baseline="0" dirty="0" err="1"/>
              <a:t>Ie</a:t>
            </a:r>
            <a:r>
              <a:rPr lang="en-US" baseline="0" dirty="0"/>
              <a:t>. Going to AA doesn’t mean that someone has committed to stop drinking. </a:t>
            </a:r>
            <a:endParaRPr lang="en-US" dirty="0"/>
          </a:p>
        </p:txBody>
      </p:sp>
      <p:sp>
        <p:nvSpPr>
          <p:cNvPr id="4" name="Slide Number Placeholder 3"/>
          <p:cNvSpPr>
            <a:spLocks noGrp="1"/>
          </p:cNvSpPr>
          <p:nvPr>
            <p:ph type="sldNum" sz="quarter" idx="10"/>
          </p:nvPr>
        </p:nvSpPr>
        <p:spPr/>
        <p:txBody>
          <a:bodyPr/>
          <a:lstStyle/>
          <a:p>
            <a:fld id="{DFB54355-E08B-491D-BF66-C163E4046E40}" type="slidenum">
              <a:rPr lang="en-US" smtClean="0"/>
              <a:t>38</a:t>
            </a:fld>
            <a:endParaRPr lang="en-US"/>
          </a:p>
        </p:txBody>
      </p:sp>
    </p:spTree>
    <p:extLst>
      <p:ext uri="{BB962C8B-B14F-4D97-AF65-F5344CB8AC3E}">
        <p14:creationId xmlns:p14="http://schemas.microsoft.com/office/powerpoint/2010/main" val="469422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67586" name="Notes Placeholder 2"/>
          <p:cNvSpPr>
            <a:spLocks noGrp="1"/>
          </p:cNvSpPr>
          <p:nvPr>
            <p:ph type="body" idx="1"/>
          </p:nvPr>
        </p:nvSpPr>
        <p:spPr>
          <a:noFill/>
        </p:spPr>
        <p:txBody>
          <a:bodyPr/>
          <a:lstStyle/>
          <a:p>
            <a:pPr eaLnBrk="1" hangingPunct="1"/>
            <a:r>
              <a:rPr lang="en-US">
                <a:latin typeface="Arial" charset="0"/>
              </a:rPr>
              <a:t>MI has done process research to understand what is happening in therapy. They have studied client and therapist language in sessions and used that to establish whether there was anything in what people said that influenced outcomes with drinking.  They categorized different factors, the reasons, desire, need, and abilty to change.  None of those on their own predicted change. </a:t>
            </a:r>
          </a:p>
          <a:p>
            <a:pPr eaLnBrk="1" hangingPunct="1"/>
            <a:endParaRPr lang="en-US">
              <a:latin typeface="Arial" charset="0"/>
            </a:endParaRPr>
          </a:p>
          <a:p>
            <a:pPr eaLnBrk="1" hangingPunct="1"/>
            <a:r>
              <a:rPr lang="en-US">
                <a:latin typeface="Arial" charset="0"/>
              </a:rPr>
              <a:t>What happened, was that if there was a progression of those into Commitment Talk, “I will”, “I am going to”, and that was strengthened, then it was possible to develop a plan together, and that WAS predictive of change. </a:t>
            </a:r>
          </a:p>
          <a:p>
            <a:pPr eaLnBrk="1" hangingPunct="1"/>
            <a:endParaRPr lang="en-US">
              <a:latin typeface="Arial" charset="0"/>
            </a:endParaRPr>
          </a:p>
          <a:p>
            <a:pPr eaLnBrk="1" hangingPunct="1"/>
            <a:r>
              <a:rPr lang="en-US">
                <a:latin typeface="Arial" charset="0"/>
              </a:rPr>
              <a:t>So guiding the conversation to allow commitment talk to emerge from change talk is critical.  Though, there should be some caution that prematurely getting someone to commit does not lead to a meaningful commitment because the commitment was not intrinsic. So the progression is the key.</a:t>
            </a:r>
          </a:p>
        </p:txBody>
      </p:sp>
      <p:sp>
        <p:nvSpPr>
          <p:cNvPr id="67587"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7F6508-032E-454A-9EB3-58DCD69E4A69}" type="slidenum">
              <a:rPr lang="en-US" sz="1200"/>
              <a:pPr/>
              <a:t>39</a:t>
            </a:fld>
            <a:endParaRPr lang="en-US" sz="1200"/>
          </a:p>
        </p:txBody>
      </p:sp>
    </p:spTree>
    <p:extLst>
      <p:ext uri="{BB962C8B-B14F-4D97-AF65-F5344CB8AC3E}">
        <p14:creationId xmlns:p14="http://schemas.microsoft.com/office/powerpoint/2010/main" val="1221984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xfrm>
            <a:off x="381000" y="687388"/>
            <a:ext cx="6096000" cy="3429000"/>
          </a:xfrm>
          <a:noFill/>
          <a:ln>
            <a:solidFill>
              <a:srgbClr val="000000"/>
            </a:solidFill>
            <a:miter lim="800000"/>
            <a:headEnd/>
            <a:tailEnd/>
          </a:ln>
        </p:spPr>
      </p:sp>
      <p:sp>
        <p:nvSpPr>
          <p:cNvPr id="101378" name="Rectangle 3"/>
          <p:cNvSpPr>
            <a:spLocks noGrp="1"/>
          </p:cNvSpPr>
          <p:nvPr>
            <p:ph type="body" idx="1"/>
          </p:nvPr>
        </p:nvSpPr>
        <p:spPr bwMode="auto">
          <a:xfrm>
            <a:off x="685800" y="4343400"/>
            <a:ext cx="5486400" cy="4113213"/>
          </a:xfrm>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8349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xfrm>
            <a:off x="384175" y="685800"/>
            <a:ext cx="6091238" cy="3427413"/>
          </a:xfrm>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t>Expert to expert- this should feel like a conversation between 2 equals</a:t>
            </a:r>
          </a:p>
        </p:txBody>
      </p:sp>
    </p:spTree>
    <p:extLst>
      <p:ext uri="{BB962C8B-B14F-4D97-AF65-F5344CB8AC3E}">
        <p14:creationId xmlns:p14="http://schemas.microsoft.com/office/powerpoint/2010/main" val="3918895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27236D-CE26-443C-AF60-A4E5BEF3CB83}" type="slidenum">
              <a:rPr lang="en-US"/>
              <a:pPr fontAlgn="base">
                <a:spcBef>
                  <a:spcPct val="0"/>
                </a:spcBef>
                <a:spcAft>
                  <a:spcPct val="0"/>
                </a:spcAft>
                <a:defRPr/>
              </a:pPr>
              <a:t>44</a:t>
            </a:fld>
            <a:endParaRPr lang="en-US"/>
          </a:p>
        </p:txBody>
      </p:sp>
      <p:sp>
        <p:nvSpPr>
          <p:cNvPr id="105474" name="Rectangle 2"/>
          <p:cNvSpPr>
            <a:spLocks noGrp="1" noRot="1" noChangeAspect="1" noChangeArrowheads="1" noTextEdit="1"/>
          </p:cNvSpPr>
          <p:nvPr>
            <p:ph type="sldImg"/>
          </p:nvPr>
        </p:nvSpPr>
        <p:spPr bwMode="auto">
          <a:xfrm>
            <a:off x="382588" y="684213"/>
            <a:ext cx="6094412" cy="3429000"/>
          </a:xfrm>
          <a:noFill/>
          <a:ln>
            <a:solidFill>
              <a:srgbClr val="000000"/>
            </a:solidFill>
            <a:miter lim="800000"/>
            <a:headEnd/>
            <a:tailEnd/>
          </a:ln>
        </p:spPr>
      </p:sp>
      <p:sp>
        <p:nvSpPr>
          <p:cNvPr id="105475" name="Rectangle 3"/>
          <p:cNvSpPr>
            <a:spLocks noGrp="1" noChangeArrowheads="1"/>
          </p:cNvSpPr>
          <p:nvPr>
            <p:ph type="body" idx="1"/>
          </p:nvPr>
        </p:nvSpPr>
        <p:spPr bwMode="auto">
          <a:xfrm>
            <a:off x="685800" y="4343400"/>
            <a:ext cx="5486400" cy="4116388"/>
          </a:xfrm>
          <a:noFill/>
        </p:spPr>
        <p:txBody>
          <a:bodyPr wrap="square" lIns="90895" tIns="45448" rIns="90895" bIns="45448" numCol="1" anchor="t" anchorCtr="0" compatLnSpc="1">
            <a:prstTxWarp prst="textNoShape">
              <a:avLst/>
            </a:prstTxWarp>
          </a:bodyPr>
          <a:lstStyle/>
          <a:p>
            <a:pPr eaLnBrk="1" hangingPunct="1">
              <a:spcBef>
                <a:spcPct val="0"/>
              </a:spcBef>
            </a:pPr>
            <a:r>
              <a:rPr lang="en-US"/>
              <a:t>ASK (elicit) – TELL (provide) – ASK (elicit)</a:t>
            </a:r>
          </a:p>
          <a:p>
            <a:pPr eaLnBrk="1" hangingPunct="1">
              <a:spcBef>
                <a:spcPct val="0"/>
              </a:spcBef>
            </a:pPr>
            <a:endParaRPr lang="en-US"/>
          </a:p>
          <a:p>
            <a:pPr eaLnBrk="1" hangingPunct="1">
              <a:spcBef>
                <a:spcPct val="0"/>
              </a:spcBef>
              <a:buFontTx/>
              <a:buChar char="•"/>
            </a:pPr>
            <a:r>
              <a:rPr lang="en-US"/>
              <a:t>Cyclical process of guided information exchange</a:t>
            </a:r>
          </a:p>
          <a:p>
            <a:pPr eaLnBrk="1" hangingPunct="1">
              <a:spcBef>
                <a:spcPct val="0"/>
              </a:spcBef>
              <a:buFontTx/>
              <a:buChar char="•"/>
            </a:pPr>
            <a:r>
              <a:rPr lang="en-US"/>
              <a:t>Involves asking series open questions &amp; listening</a:t>
            </a:r>
          </a:p>
          <a:p>
            <a:pPr eaLnBrk="1" hangingPunct="1">
              <a:spcBef>
                <a:spcPct val="0"/>
              </a:spcBef>
              <a:buFontTx/>
              <a:buChar char="•"/>
            </a:pPr>
            <a:r>
              <a:rPr lang="en-US"/>
              <a:t>Draw from the client what they need, want to know, and what it means to them</a:t>
            </a:r>
          </a:p>
          <a:p>
            <a:pPr eaLnBrk="1" hangingPunct="1">
              <a:spcBef>
                <a:spcPct val="0"/>
              </a:spcBef>
              <a:buFontTx/>
              <a:buChar char="•"/>
            </a:pPr>
            <a:r>
              <a:rPr lang="en-US"/>
              <a:t>Collaborative mindset</a:t>
            </a:r>
          </a:p>
          <a:p>
            <a:pPr eaLnBrk="1" hangingPunct="1">
              <a:spcBef>
                <a:spcPct val="0"/>
              </a:spcBef>
            </a:pPr>
            <a:r>
              <a:rPr lang="en-US"/>
              <a:t>1) Elicit:</a:t>
            </a:r>
          </a:p>
          <a:p>
            <a:pPr lvl="1" eaLnBrk="1" hangingPunct="1">
              <a:spcBef>
                <a:spcPct val="0"/>
              </a:spcBef>
              <a:buFontTx/>
              <a:buChar char="•"/>
            </a:pPr>
            <a:r>
              <a:rPr lang="ja-JP" altLang="en-US">
                <a:cs typeface="ＭＳ Ｐゴシック"/>
              </a:rPr>
              <a:t>“</a:t>
            </a:r>
            <a:r>
              <a:rPr lang="en-US"/>
              <a:t>what would you like to know about X</a:t>
            </a:r>
            <a:r>
              <a:rPr lang="ja-JP" altLang="en-US">
                <a:cs typeface="ＭＳ Ｐゴシック"/>
              </a:rPr>
              <a:t>”</a:t>
            </a:r>
            <a:r>
              <a:rPr lang="en-US"/>
              <a:t> / </a:t>
            </a:r>
            <a:r>
              <a:rPr lang="ja-JP" altLang="en-US">
                <a:cs typeface="ＭＳ Ｐゴシック"/>
              </a:rPr>
              <a:t>“</a:t>
            </a:r>
            <a:r>
              <a:rPr lang="en-US"/>
              <a:t>what do you already know about X</a:t>
            </a:r>
            <a:r>
              <a:rPr lang="ja-JP" altLang="en-US">
                <a:cs typeface="ＭＳ Ｐゴシック"/>
              </a:rPr>
              <a:t>”</a:t>
            </a:r>
            <a:endParaRPr lang="en-US"/>
          </a:p>
          <a:p>
            <a:pPr lvl="1" eaLnBrk="1" hangingPunct="1">
              <a:spcBef>
                <a:spcPct val="0"/>
              </a:spcBef>
              <a:buFontTx/>
              <a:buChar char="•"/>
            </a:pPr>
            <a:r>
              <a:rPr lang="en-US"/>
              <a:t>Purposes: can save you time repeating what they already know, correct misconceptions, and can act as a form change talk since the client is at least implicitly stating the consequence for current health behaviour or a need for health behaviour change </a:t>
            </a:r>
          </a:p>
          <a:p>
            <a:pPr eaLnBrk="1" hangingPunct="1">
              <a:spcBef>
                <a:spcPct val="0"/>
              </a:spcBef>
            </a:pPr>
            <a:r>
              <a:rPr lang="en-US"/>
              <a:t>2) Provide:</a:t>
            </a:r>
          </a:p>
          <a:p>
            <a:pPr lvl="1" eaLnBrk="1" hangingPunct="1">
              <a:spcBef>
                <a:spcPct val="0"/>
              </a:spcBef>
              <a:buFontTx/>
              <a:buChar char="•"/>
            </a:pPr>
            <a:r>
              <a:rPr lang="en-US"/>
              <a:t>Information in a manageable chunk.  Elicit stage should have allowed the client to ask a question provided an opening for the permission to inform, eg. </a:t>
            </a:r>
            <a:r>
              <a:rPr lang="ja-JP" altLang="en-US">
                <a:cs typeface="ＭＳ Ｐゴシック"/>
              </a:rPr>
              <a:t>“</a:t>
            </a:r>
            <a:r>
              <a:rPr lang="en-US"/>
              <a:t>would you like me to tell you a bit about…</a:t>
            </a:r>
            <a:r>
              <a:rPr lang="ja-JP" altLang="en-US">
                <a:cs typeface="ＭＳ Ｐゴシック"/>
              </a:rPr>
              <a:t>”</a:t>
            </a:r>
            <a:endParaRPr lang="en-US"/>
          </a:p>
          <a:p>
            <a:pPr eaLnBrk="1" hangingPunct="1">
              <a:spcBef>
                <a:spcPct val="0"/>
              </a:spcBef>
            </a:pPr>
            <a:r>
              <a:rPr lang="en-US"/>
              <a:t>3) Elicit:</a:t>
            </a:r>
          </a:p>
          <a:p>
            <a:pPr lvl="1" eaLnBrk="1" hangingPunct="1">
              <a:spcBef>
                <a:spcPct val="0"/>
              </a:spcBef>
              <a:buFontTx/>
              <a:buChar char="•"/>
            </a:pPr>
            <a:r>
              <a:rPr lang="en-US"/>
              <a:t>Ask an open question in response to the information you just provided, eg. </a:t>
            </a:r>
            <a:r>
              <a:rPr lang="ja-JP" altLang="en-US">
                <a:cs typeface="ＭＳ Ｐゴシック"/>
              </a:rPr>
              <a:t>“</a:t>
            </a:r>
            <a:r>
              <a:rPr lang="en-US"/>
              <a:t>what more would you like to know?</a:t>
            </a:r>
            <a:r>
              <a:rPr lang="ja-JP" altLang="en-US">
                <a:cs typeface="ＭＳ Ｐゴシック"/>
              </a:rPr>
              <a:t>”</a:t>
            </a:r>
            <a:endParaRPr lang="en-US"/>
          </a:p>
        </p:txBody>
      </p:sp>
    </p:spTree>
    <p:extLst>
      <p:ext uri="{BB962C8B-B14F-4D97-AF65-F5344CB8AC3E}">
        <p14:creationId xmlns:p14="http://schemas.microsoft.com/office/powerpoint/2010/main" val="998765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08" tIns="45704" rIns="91408" bIns="45704" anchor="b"/>
          <a:lstStyle/>
          <a:p>
            <a:pPr algn="r" defTabSz="931863"/>
            <a:fld id="{79FA893A-2C58-4471-91C5-B34054E9391E}" type="slidenum">
              <a:rPr lang="en-US" sz="1200">
                <a:ea typeface="ＭＳ Ｐゴシック"/>
                <a:cs typeface="ＭＳ Ｐゴシック"/>
              </a:rPr>
              <a:pPr algn="r" defTabSz="931863"/>
              <a:t>45</a:t>
            </a:fld>
            <a:endParaRPr lang="en-US" sz="1200">
              <a:ea typeface="ＭＳ Ｐゴシック"/>
              <a:cs typeface="ＭＳ Ｐゴシック"/>
            </a:endParaRPr>
          </a:p>
        </p:txBody>
      </p:sp>
      <p:sp>
        <p:nvSpPr>
          <p:cNvPr id="107522" name="Rectangle 2"/>
          <p:cNvSpPr>
            <a:spLocks noGrp="1" noRot="1" noChangeAspect="1" noChangeArrowheads="1" noTextEdit="1"/>
          </p:cNvSpPr>
          <p:nvPr>
            <p:ph type="sldImg"/>
          </p:nvPr>
        </p:nvSpPr>
        <p:spPr bwMode="auto">
          <a:xfrm>
            <a:off x="384175" y="684213"/>
            <a:ext cx="6096000" cy="3429000"/>
          </a:xfrm>
          <a:noFill/>
          <a:ln>
            <a:solidFill>
              <a:srgbClr val="000000"/>
            </a:solidFill>
            <a:miter lim="800000"/>
            <a:headEnd/>
            <a:tailEnd/>
          </a:ln>
        </p:spPr>
      </p:sp>
      <p:sp>
        <p:nvSpPr>
          <p:cNvPr id="107523" name="Rectangle 3"/>
          <p:cNvSpPr>
            <a:spLocks noGrp="1" noChangeArrowheads="1"/>
          </p:cNvSpPr>
          <p:nvPr>
            <p:ph type="body" idx="1"/>
          </p:nvPr>
        </p:nvSpPr>
        <p:spPr bwMode="auto">
          <a:xfrm>
            <a:off x="685800" y="4343400"/>
            <a:ext cx="5486400" cy="4116388"/>
          </a:xfrm>
          <a:noFill/>
        </p:spPr>
        <p:txBody>
          <a:bodyPr wrap="square" lIns="90894" tIns="45448" rIns="90894" bIns="45448" numCol="1" anchor="t" anchorCtr="0" compatLnSpc="1">
            <a:prstTxWarp prst="textNoShape">
              <a:avLst/>
            </a:prstTxWarp>
          </a:bodyPr>
          <a:lstStyle/>
          <a:p>
            <a:pPr eaLnBrk="1" hangingPunct="1">
              <a:spcBef>
                <a:spcPct val="0"/>
              </a:spcBef>
            </a:pPr>
            <a:r>
              <a:rPr lang="en-CA" b="1">
                <a:latin typeface="Arial" charset="0"/>
              </a:rPr>
              <a:t>ROLE PLAY</a:t>
            </a:r>
            <a:r>
              <a:rPr lang="en-CA">
                <a:latin typeface="Arial" charset="0"/>
              </a:rPr>
              <a:t> – ask two people from the audience to come up and role play</a:t>
            </a:r>
          </a:p>
        </p:txBody>
      </p:sp>
    </p:spTree>
    <p:extLst>
      <p:ext uri="{BB962C8B-B14F-4D97-AF65-F5344CB8AC3E}">
        <p14:creationId xmlns:p14="http://schemas.microsoft.com/office/powerpoint/2010/main" val="120491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are some difficulties that you experience with motivation in your work?
https://www.polleverywhere.com/free_text_polls/j6UBJ7ezBHLioaJ</a:t>
            </a:r>
          </a:p>
        </p:txBody>
      </p:sp>
      <p:sp>
        <p:nvSpPr>
          <p:cNvPr id="4" name="Slide Number Placeholder 3"/>
          <p:cNvSpPr>
            <a:spLocks noGrp="1"/>
          </p:cNvSpPr>
          <p:nvPr>
            <p:ph type="sldNum" sz="quarter" idx="10"/>
          </p:nvPr>
        </p:nvSpPr>
        <p:spPr/>
        <p:txBody>
          <a:bodyPr/>
          <a:lstStyle/>
          <a:p>
            <a:fld id="{40D0FF55-CFC7-4D73-9929-2B68691340BD}" type="slidenum">
              <a:rPr lang="en-US" smtClean="0"/>
              <a:pPr/>
              <a:t>8</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02095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99683" name="Rectangle 3"/>
          <p:cNvSpPr>
            <a:spLocks noGrp="1" noChangeArrowheads="1"/>
          </p:cNvSpPr>
          <p:nvPr>
            <p:ph type="body"/>
          </p:nvPr>
        </p:nvSpPr>
        <p:spPr bwMode="auto">
          <a:xfrm>
            <a:off x="685800" y="4343400"/>
            <a:ext cx="5481638" cy="4203700"/>
          </a:xfrm>
          <a:noFill/>
        </p:spPr>
        <p:txBody>
          <a:bodyPr wrap="none" numCol="1" anchor="ctr" anchorCtr="0" compatLnSpc="1">
            <a:prstTxWarp prst="textNoShape">
              <a:avLst/>
            </a:prstTxWarp>
          </a:bodyPr>
          <a:lstStyle/>
          <a:p>
            <a:endParaRPr lang="en-US"/>
          </a:p>
        </p:txBody>
      </p:sp>
    </p:spTree>
    <p:extLst>
      <p:ext uri="{BB962C8B-B14F-4D97-AF65-F5344CB8AC3E}">
        <p14:creationId xmlns:p14="http://schemas.microsoft.com/office/powerpoint/2010/main" val="1458839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47500" lnSpcReduction="20000"/>
          </a:bodyPr>
          <a:lstStyle/>
          <a:p>
            <a:pPr marL="0" indent="0">
              <a:buFontTx/>
              <a:buNone/>
              <a:defRPr/>
            </a:pPr>
            <a:r>
              <a:rPr lang="en-US" sz="1400" dirty="0"/>
              <a:t>Take home message: </a:t>
            </a:r>
          </a:p>
          <a:p>
            <a:pPr marL="533400" indent="-533400">
              <a:buFontTx/>
              <a:buAutoNum type="arabicParenR"/>
              <a:defRPr/>
            </a:pPr>
            <a:r>
              <a:rPr lang="en-US" sz="1400" dirty="0"/>
              <a:t>openness to collaboration with clients</a:t>
            </a:r>
            <a:r>
              <a:rPr lang="ja-JP" altLang="en-US" sz="1400" dirty="0">
                <a:latin typeface="Arial"/>
              </a:rPr>
              <a:t>’</a:t>
            </a:r>
            <a:r>
              <a:rPr lang="en-US" sz="1400" dirty="0"/>
              <a:t> own expertise,</a:t>
            </a:r>
          </a:p>
          <a:p>
            <a:pPr marL="914400" lvl="1" indent="-457200">
              <a:buFontTx/>
              <a:buChar char="•"/>
              <a:defRPr/>
            </a:pPr>
            <a:r>
              <a:rPr lang="en-US" dirty="0"/>
              <a:t>people possess substantial personal expertise and wisdom regarding themselves and tend to develop in a positive direction if given proper conditions of support.</a:t>
            </a:r>
          </a:p>
          <a:p>
            <a:pPr marL="914400" lvl="1" indent="-457200">
              <a:buFontTx/>
              <a:buChar char="•"/>
              <a:defRPr/>
            </a:pPr>
            <a:r>
              <a:rPr lang="en-US" dirty="0"/>
              <a:t>this spirit is less a precondition than a result of practicing MI.</a:t>
            </a:r>
          </a:p>
          <a:p>
            <a:pPr marL="914400" lvl="1" indent="-457200">
              <a:buFontTx/>
              <a:buChar char="•"/>
              <a:defRPr/>
            </a:pPr>
            <a:r>
              <a:rPr lang="en-US" dirty="0"/>
              <a:t>If clients are viewed as having deficits (</a:t>
            </a:r>
            <a:r>
              <a:rPr lang="en-US" dirty="0" err="1"/>
              <a:t>ie</a:t>
            </a:r>
            <a:r>
              <a:rPr lang="en-US" dirty="0"/>
              <a:t>, being in denial, having poor insight, </a:t>
            </a:r>
            <a:r>
              <a:rPr lang="en-US" dirty="0" err="1"/>
              <a:t>etc</a:t>
            </a:r>
            <a:r>
              <a:rPr lang="en-US" dirty="0"/>
              <a:t>), it </a:t>
            </a:r>
            <a:r>
              <a:rPr lang="en-US" dirty="0" err="1"/>
              <a:t>doesn</a:t>
            </a:r>
            <a:r>
              <a:rPr lang="ja-JP" altLang="en-US" dirty="0">
                <a:latin typeface="Arial"/>
              </a:rPr>
              <a:t>’</a:t>
            </a:r>
            <a:r>
              <a:rPr lang="en-US" dirty="0"/>
              <a:t>t make sense eliciting their wisdom, so it </a:t>
            </a:r>
            <a:r>
              <a:rPr lang="en-US" dirty="0" err="1"/>
              <a:t>doesn</a:t>
            </a:r>
            <a:r>
              <a:rPr lang="ja-JP" altLang="en-US" dirty="0">
                <a:latin typeface="Arial"/>
              </a:rPr>
              <a:t>’</a:t>
            </a:r>
            <a:r>
              <a:rPr lang="en-US" dirty="0"/>
              <a:t>t happen.</a:t>
            </a:r>
          </a:p>
          <a:p>
            <a:pPr marL="533400" indent="-533400">
              <a:buFontTx/>
              <a:buAutoNum type="arabicParenR"/>
              <a:defRPr/>
            </a:pPr>
            <a:r>
              <a:rPr lang="en-US" sz="1400" dirty="0"/>
              <a:t>proficiency in client-centered counseling, including accurate empathy, </a:t>
            </a:r>
          </a:p>
          <a:p>
            <a:pPr marL="914400" lvl="1" indent="-457200">
              <a:buFontTx/>
              <a:buChar char="•"/>
              <a:defRPr/>
            </a:pPr>
            <a:r>
              <a:rPr lang="en-US" dirty="0"/>
              <a:t>Not simply repeating, but reflecting what they are experiencing but may not have said yet.</a:t>
            </a:r>
          </a:p>
          <a:p>
            <a:pPr marL="914400" lvl="1" indent="-457200">
              <a:buFontTx/>
              <a:buChar char="•"/>
              <a:defRPr/>
            </a:pPr>
            <a:r>
              <a:rPr lang="en-US" dirty="0"/>
              <a:t>OARS (open questions, affirming, reflecting, summarizing) </a:t>
            </a:r>
          </a:p>
          <a:p>
            <a:pPr marL="533400" indent="-533400">
              <a:buFontTx/>
              <a:buAutoNum type="arabicParenR"/>
              <a:defRPr/>
            </a:pPr>
            <a:r>
              <a:rPr lang="en-US" sz="1400" dirty="0"/>
              <a:t> </a:t>
            </a:r>
            <a:r>
              <a:rPr lang="en-US" sz="1400" i="1" dirty="0"/>
              <a:t>recognition</a:t>
            </a:r>
            <a:r>
              <a:rPr lang="en-US" sz="1400" dirty="0"/>
              <a:t> of key aspects of client speech that guide the practice of MI</a:t>
            </a:r>
          </a:p>
          <a:p>
            <a:pPr marL="914400" lvl="1" indent="-457200">
              <a:buFontTx/>
              <a:buChar char="•"/>
              <a:defRPr/>
            </a:pPr>
            <a:r>
              <a:rPr lang="en-US" i="1" dirty="0"/>
              <a:t>desire, </a:t>
            </a:r>
          </a:p>
          <a:p>
            <a:pPr marL="914400" lvl="1" indent="-457200">
              <a:buFontTx/>
              <a:buChar char="•"/>
              <a:defRPr/>
            </a:pPr>
            <a:r>
              <a:rPr lang="en-US" i="1" dirty="0"/>
              <a:t>ability,</a:t>
            </a:r>
          </a:p>
          <a:p>
            <a:pPr marL="914400" lvl="1" indent="-457200">
              <a:buFontTx/>
              <a:buChar char="•"/>
              <a:defRPr/>
            </a:pPr>
            <a:r>
              <a:rPr lang="en-US" i="1" dirty="0"/>
              <a:t>reasons, </a:t>
            </a:r>
          </a:p>
          <a:p>
            <a:pPr marL="914400" lvl="1" indent="-457200">
              <a:buFontTx/>
              <a:buChar char="•"/>
              <a:defRPr/>
            </a:pPr>
            <a:r>
              <a:rPr lang="en-US" i="1" dirty="0"/>
              <a:t>need,</a:t>
            </a:r>
            <a:r>
              <a:rPr lang="en-US" dirty="0"/>
              <a:t> </a:t>
            </a:r>
          </a:p>
          <a:p>
            <a:pPr marL="914400" lvl="1" indent="-457200">
              <a:buFontTx/>
              <a:buChar char="•"/>
              <a:defRPr/>
            </a:pPr>
            <a:r>
              <a:rPr lang="en-US" dirty="0"/>
              <a:t>or </a:t>
            </a:r>
            <a:r>
              <a:rPr lang="en-US" b="1" dirty="0"/>
              <a:t>commitment to change</a:t>
            </a:r>
            <a:r>
              <a:rPr lang="en-US" dirty="0"/>
              <a:t>  </a:t>
            </a:r>
          </a:p>
          <a:p>
            <a:pPr marL="914400" lvl="1" indent="-457200">
              <a:buFontTx/>
              <a:buChar char="•"/>
              <a:defRPr/>
            </a:pPr>
            <a:r>
              <a:rPr lang="en-US" dirty="0"/>
              <a:t>Commitment is the only one which predicts actual change. However, others are important because they predicted the emergence of commitment</a:t>
            </a:r>
          </a:p>
          <a:p>
            <a:pPr marL="609600" indent="-609600">
              <a:buFontTx/>
              <a:buAutoNum type="arabicParenR" startAt="4"/>
              <a:defRPr/>
            </a:pPr>
            <a:r>
              <a:rPr lang="en-US" sz="1400" dirty="0"/>
              <a:t>eliciting</a:t>
            </a:r>
            <a:r>
              <a:rPr lang="en-US" sz="1400" i="1" dirty="0"/>
              <a:t> </a:t>
            </a:r>
            <a:r>
              <a:rPr lang="en-US" sz="1400" dirty="0"/>
              <a:t>and strengthening client change talk, </a:t>
            </a:r>
          </a:p>
          <a:p>
            <a:pPr marL="990600" lvl="1" indent="-533400">
              <a:buFontTx/>
              <a:buChar char="•"/>
              <a:defRPr/>
            </a:pPr>
            <a:r>
              <a:rPr lang="en-US" sz="1400" dirty="0"/>
              <a:t>In ways that lower resistance: </a:t>
            </a:r>
            <a:r>
              <a:rPr lang="ja-JP" altLang="en-US" sz="1400" dirty="0">
                <a:latin typeface="Arial"/>
              </a:rPr>
              <a:t>“</a:t>
            </a:r>
            <a:r>
              <a:rPr lang="en-US" sz="1400" dirty="0"/>
              <a:t>In what ways might change be good?</a:t>
            </a:r>
            <a:r>
              <a:rPr lang="ja-JP" altLang="en-US" sz="1400" dirty="0">
                <a:latin typeface="Arial"/>
              </a:rPr>
              <a:t>”</a:t>
            </a:r>
            <a:r>
              <a:rPr lang="en-US" sz="1400" dirty="0"/>
              <a:t> </a:t>
            </a:r>
            <a:r>
              <a:rPr lang="en-US" sz="1400" dirty="0" err="1"/>
              <a:t>vs</a:t>
            </a:r>
            <a:r>
              <a:rPr lang="en-US" sz="1400" dirty="0"/>
              <a:t> </a:t>
            </a:r>
            <a:r>
              <a:rPr lang="ja-JP" altLang="en-US" sz="1400" dirty="0">
                <a:latin typeface="Arial"/>
              </a:rPr>
              <a:t>“</a:t>
            </a:r>
            <a:r>
              <a:rPr lang="en-US" sz="1400" dirty="0"/>
              <a:t>why haven</a:t>
            </a:r>
            <a:r>
              <a:rPr lang="ja-JP" altLang="en-US" sz="1400" dirty="0">
                <a:latin typeface="Arial"/>
              </a:rPr>
              <a:t>’</a:t>
            </a:r>
            <a:r>
              <a:rPr lang="en-US" sz="1400" dirty="0"/>
              <a:t>t you changed?</a:t>
            </a:r>
            <a:r>
              <a:rPr lang="ja-JP" altLang="en-US" sz="1400" dirty="0">
                <a:latin typeface="Arial"/>
              </a:rPr>
              <a:t>”</a:t>
            </a:r>
            <a:endParaRPr lang="en-US" sz="1400" dirty="0"/>
          </a:p>
          <a:p>
            <a:pPr marL="609600" indent="-609600">
              <a:buFontTx/>
              <a:buAutoNum type="arabicParenR" startAt="4"/>
              <a:defRPr/>
            </a:pPr>
            <a:r>
              <a:rPr lang="en-US" sz="1400" dirty="0"/>
              <a:t>rolling with resistance, </a:t>
            </a:r>
          </a:p>
          <a:p>
            <a:pPr marL="990600" lvl="1" indent="-533400">
              <a:buFontTx/>
              <a:buChar char="•"/>
              <a:defRPr/>
            </a:pPr>
            <a:r>
              <a:rPr lang="en-US" sz="1400" dirty="0"/>
              <a:t>For example: If client says </a:t>
            </a:r>
            <a:r>
              <a:rPr lang="ja-JP" altLang="en-US" sz="1400" i="1" dirty="0">
                <a:latin typeface="Arial"/>
              </a:rPr>
              <a:t>“</a:t>
            </a:r>
            <a:r>
              <a:rPr lang="en-US" sz="1400" i="1" dirty="0"/>
              <a:t>Well, I overdo it sometimes, but I don</a:t>
            </a:r>
            <a:r>
              <a:rPr lang="ja-JP" altLang="en-US" sz="1400" i="1" dirty="0">
                <a:latin typeface="Arial"/>
              </a:rPr>
              <a:t>’</a:t>
            </a:r>
            <a:r>
              <a:rPr lang="en-US" sz="1400" i="1" dirty="0"/>
              <a:t>t have a problem with drinking.</a:t>
            </a:r>
            <a:r>
              <a:rPr lang="ja-JP" altLang="en-US" sz="1400" i="1" dirty="0">
                <a:latin typeface="Arial"/>
              </a:rPr>
              <a:t>”</a:t>
            </a:r>
            <a:endParaRPr lang="en-US" sz="1400" i="1" dirty="0"/>
          </a:p>
          <a:p>
            <a:pPr marL="990600" lvl="1" indent="-533400">
              <a:buFontTx/>
              <a:buChar char="•"/>
              <a:defRPr/>
            </a:pPr>
            <a:r>
              <a:rPr lang="en-US" sz="1400" dirty="0"/>
              <a:t>Simple reflection: </a:t>
            </a:r>
            <a:r>
              <a:rPr lang="en-US" sz="1400" i="1" dirty="0"/>
              <a:t>You don</a:t>
            </a:r>
            <a:r>
              <a:rPr lang="ja-JP" altLang="en-US" sz="1400" i="1" dirty="0">
                <a:latin typeface="Arial"/>
              </a:rPr>
              <a:t>’</a:t>
            </a:r>
            <a:r>
              <a:rPr lang="en-US" sz="1400" i="1" dirty="0"/>
              <a:t>t think of yourself as a problem drinker</a:t>
            </a:r>
            <a:r>
              <a:rPr lang="en-US" sz="1400" dirty="0"/>
              <a:t>.</a:t>
            </a:r>
          </a:p>
          <a:p>
            <a:pPr marL="990600" lvl="1" indent="-533400">
              <a:buFontTx/>
              <a:buChar char="•"/>
              <a:defRPr/>
            </a:pPr>
            <a:r>
              <a:rPr lang="en-US" sz="1400" dirty="0"/>
              <a:t>Amplified reflection: </a:t>
            </a:r>
            <a:r>
              <a:rPr lang="en-US" sz="1400" i="1" dirty="0"/>
              <a:t>Your drinking has never really caused any problems or unpleasant effects in your life.</a:t>
            </a:r>
          </a:p>
          <a:p>
            <a:pPr marL="990600" lvl="1" indent="-533400">
              <a:buFontTx/>
              <a:buChar char="•"/>
              <a:defRPr/>
            </a:pPr>
            <a:r>
              <a:rPr lang="en-US" sz="1400" dirty="0"/>
              <a:t>Double-sided reflection: </a:t>
            </a:r>
            <a:r>
              <a:rPr lang="en-US" sz="1400" i="1" dirty="0"/>
              <a:t>You think you drink too much at times, and also you don</a:t>
            </a:r>
            <a:r>
              <a:rPr lang="ja-JP" altLang="en-US" sz="1400" i="1" dirty="0">
                <a:latin typeface="Arial"/>
              </a:rPr>
              <a:t>’</a:t>
            </a:r>
            <a:r>
              <a:rPr lang="en-US" sz="1400" i="1" dirty="0"/>
              <a:t>t think of yourself as a problem drinker.</a:t>
            </a:r>
          </a:p>
          <a:p>
            <a:pPr marL="609600" indent="-609600">
              <a:buFontTx/>
              <a:buAutoNum type="arabicParenR" startAt="4"/>
              <a:defRPr/>
            </a:pPr>
            <a:r>
              <a:rPr lang="en-US" sz="1400" dirty="0"/>
              <a:t>negotiating change plans,</a:t>
            </a:r>
          </a:p>
          <a:p>
            <a:pPr marL="990600" lvl="1" indent="-533400">
              <a:buFontTx/>
              <a:buChar char="•"/>
              <a:defRPr/>
            </a:pPr>
            <a:r>
              <a:rPr lang="en-US" sz="1400" dirty="0"/>
              <a:t>offer a transitional summary of change talk (desire, ability, reasons, need)</a:t>
            </a:r>
          </a:p>
          <a:p>
            <a:pPr marL="990600" lvl="1" indent="-533400">
              <a:buFontTx/>
              <a:buChar char="•"/>
              <a:defRPr/>
            </a:pPr>
            <a:r>
              <a:rPr lang="en-US" sz="1400" dirty="0"/>
              <a:t>Ask </a:t>
            </a:r>
            <a:r>
              <a:rPr lang="ja-JP" altLang="en-US" sz="1400" dirty="0">
                <a:latin typeface="Arial"/>
              </a:rPr>
              <a:t>“</a:t>
            </a:r>
            <a:r>
              <a:rPr lang="en-US" sz="1400" dirty="0"/>
              <a:t>what</a:t>
            </a:r>
            <a:r>
              <a:rPr lang="ja-JP" altLang="en-US" sz="1400" dirty="0">
                <a:latin typeface="Arial"/>
              </a:rPr>
              <a:t>’</a:t>
            </a:r>
            <a:r>
              <a:rPr lang="en-US" sz="1400" dirty="0"/>
              <a:t>s next?</a:t>
            </a:r>
            <a:r>
              <a:rPr lang="ja-JP" altLang="en-US" sz="1400" dirty="0">
                <a:latin typeface="Arial"/>
              </a:rPr>
              <a:t>”</a:t>
            </a:r>
            <a:endParaRPr lang="en-US" sz="1400" dirty="0"/>
          </a:p>
          <a:p>
            <a:pPr marL="990600" lvl="1" indent="-533400">
              <a:buFontTx/>
              <a:buChar char="•"/>
              <a:defRPr/>
            </a:pPr>
            <a:r>
              <a:rPr lang="en-US" sz="1400" dirty="0"/>
              <a:t>be curious about how the client envisions change happening, and what unique contributions the client can make to that change.  Skill is developing a change plan without evoking </a:t>
            </a:r>
            <a:r>
              <a:rPr lang="en-US" sz="1400" dirty="0" err="1"/>
              <a:t>resistence</a:t>
            </a:r>
            <a:r>
              <a:rPr lang="en-US" sz="1400" dirty="0"/>
              <a:t>.</a:t>
            </a:r>
          </a:p>
          <a:p>
            <a:pPr marL="990600" lvl="1" indent="-533400">
              <a:buFontTx/>
              <a:buChar char="•"/>
              <a:defRPr/>
            </a:pPr>
            <a:r>
              <a:rPr lang="en-US" sz="1400" dirty="0"/>
              <a:t>When asked or given permission, </a:t>
            </a:r>
            <a:r>
              <a:rPr lang="en-US" sz="1400" dirty="0" err="1"/>
              <a:t>counsellor</a:t>
            </a:r>
            <a:r>
              <a:rPr lang="en-US" sz="1400" dirty="0"/>
              <a:t> offers expertise.</a:t>
            </a:r>
          </a:p>
          <a:p>
            <a:pPr marL="609600" indent="-609600">
              <a:defRPr/>
            </a:pPr>
            <a:r>
              <a:rPr lang="en-US" sz="1400" dirty="0"/>
              <a:t>consolidating client commitment, and </a:t>
            </a:r>
          </a:p>
          <a:p>
            <a:pPr marL="990600" lvl="1" indent="-533400">
              <a:buFontTx/>
              <a:buChar char="•"/>
              <a:defRPr/>
            </a:pPr>
            <a:r>
              <a:rPr lang="en-US" sz="1400" dirty="0"/>
              <a:t>Don</a:t>
            </a:r>
            <a:r>
              <a:rPr lang="ja-JP" altLang="en-US" sz="1400" dirty="0">
                <a:latin typeface="Arial"/>
              </a:rPr>
              <a:t>’</a:t>
            </a:r>
            <a:r>
              <a:rPr lang="en-US" sz="1400" dirty="0"/>
              <a:t>t undermine change by pushing for it too early. </a:t>
            </a:r>
          </a:p>
          <a:p>
            <a:pPr marL="990600" lvl="1" indent="-533400">
              <a:buFontTx/>
              <a:buChar char="•"/>
              <a:defRPr/>
            </a:pPr>
            <a:r>
              <a:rPr lang="en-US" sz="1400" dirty="0"/>
              <a:t>Again, requires close listening to language.</a:t>
            </a:r>
          </a:p>
          <a:p>
            <a:pPr marL="609600" indent="-609600">
              <a:buFontTx/>
              <a:buAutoNum type="arabicParenR" startAt="8"/>
              <a:defRPr/>
            </a:pPr>
            <a:r>
              <a:rPr lang="en-US" sz="1400" dirty="0"/>
              <a:t>switching flexibly between MI and other intervention styles.</a:t>
            </a:r>
          </a:p>
          <a:p>
            <a:pPr marL="990600" lvl="1" indent="-533400">
              <a:buFontTx/>
              <a:buChar char="•"/>
              <a:defRPr/>
            </a:pPr>
            <a:r>
              <a:rPr lang="en-US" sz="1400" dirty="0"/>
              <a:t>Synergistic effect when MI added to other programs</a:t>
            </a:r>
          </a:p>
          <a:p>
            <a:pPr marL="990600" lvl="1" indent="-533400">
              <a:buFontTx/>
              <a:buChar char="•"/>
              <a:defRPr/>
            </a:pPr>
            <a:r>
              <a:rPr lang="en-US" sz="1400" dirty="0"/>
              <a:t>However, it can be frustrating or counter-therapeutic for a client who is ready for change to meet with a counselor whose focus is on contemplating change</a:t>
            </a:r>
          </a:p>
          <a:p>
            <a:pPr marL="990600" lvl="1" indent="-533400">
              <a:buFontTx/>
              <a:buChar char="•"/>
              <a:defRPr/>
            </a:pPr>
            <a:r>
              <a:rPr lang="en-US" sz="1400" dirty="0"/>
              <a:t>When MI is done successfully, an initially ambivalent client advances in motivational readiness, develops a change plan, and commits to it. At this point, if treatment is to continue, the counselor would normally shift to a style that facilitates action</a:t>
            </a:r>
          </a:p>
          <a:p>
            <a:pPr marL="609600" indent="-609600">
              <a:defRPr/>
            </a:pPr>
            <a:r>
              <a:rPr lang="en-US" sz="1400" b="1" dirty="0"/>
              <a:t>Could these be adapted to form the basis of the evaluation/needs assessment?</a:t>
            </a:r>
          </a:p>
          <a:p>
            <a:pPr marL="609600" indent="-609600">
              <a:defRPr/>
            </a:pPr>
            <a:endParaRPr lang="en-US" sz="1400" dirty="0"/>
          </a:p>
          <a:p>
            <a:pPr marL="609600" indent="-609600">
              <a:defRPr/>
            </a:pPr>
            <a:endParaRPr lang="en-US" dirty="0"/>
          </a:p>
          <a:p>
            <a:pPr marL="609600" indent="-609600">
              <a:buFontTx/>
              <a:buAutoNum type="arabicParenBoth"/>
              <a:defRPr/>
            </a:pPr>
            <a:endParaRPr lang="en-US" sz="1400" dirty="0"/>
          </a:p>
          <a:p>
            <a:pPr lvl="1">
              <a:defRPr/>
            </a:pPr>
            <a:endParaRPr lang="en-US" dirty="0"/>
          </a:p>
        </p:txBody>
      </p:sp>
      <p:sp>
        <p:nvSpPr>
          <p:cNvPr id="108547"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8E18EE-734D-AC4A-9416-327C995B9EF1}" type="slidenum">
              <a:rPr lang="en-US" sz="1200"/>
              <a:pPr/>
              <a:t>47</a:t>
            </a:fld>
            <a:endParaRPr lang="en-US" sz="1200"/>
          </a:p>
        </p:txBody>
      </p:sp>
    </p:spTree>
    <p:extLst>
      <p:ext uri="{BB962C8B-B14F-4D97-AF65-F5344CB8AC3E}">
        <p14:creationId xmlns:p14="http://schemas.microsoft.com/office/powerpoint/2010/main" val="4045352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This might be cut out if there is no time.</a:t>
            </a:r>
          </a:p>
        </p:txBody>
      </p:sp>
      <p:sp>
        <p:nvSpPr>
          <p:cNvPr id="4" name="Slide Number Placeholder 3"/>
          <p:cNvSpPr>
            <a:spLocks noGrp="1"/>
          </p:cNvSpPr>
          <p:nvPr>
            <p:ph type="sldNum" sz="quarter" idx="10"/>
          </p:nvPr>
        </p:nvSpPr>
        <p:spPr/>
        <p:txBody>
          <a:bodyPr/>
          <a:lstStyle/>
          <a:p>
            <a:fld id="{C7BF5DA2-0796-42E1-9A09-5121CD7DD252}" type="slidenum">
              <a:rPr lang="en-CA" smtClean="0"/>
              <a:t>49</a:t>
            </a:fld>
            <a:endParaRPr lang="en-CA"/>
          </a:p>
        </p:txBody>
      </p:sp>
    </p:spTree>
    <p:extLst>
      <p:ext uri="{BB962C8B-B14F-4D97-AF65-F5344CB8AC3E}">
        <p14:creationId xmlns:p14="http://schemas.microsoft.com/office/powerpoint/2010/main" val="1461752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87042" name="Notes Placeholder 2"/>
          <p:cNvSpPr>
            <a:spLocks noGrp="1"/>
          </p:cNvSpPr>
          <p:nvPr>
            <p:ph type="body" idx="1"/>
          </p:nvPr>
        </p:nvSpPr>
        <p:spPr>
          <a:noFill/>
        </p:spPr>
        <p:txBody>
          <a:bodyPr/>
          <a:lstStyle/>
          <a:p>
            <a:pPr eaLnBrk="1" hangingPunct="1"/>
            <a:r>
              <a:rPr lang="en-US" dirty="0"/>
              <a:t>People leave training believing that they have gained proficiency, but practice tapes reveal only modest skill acquisition (M, 2001). This poses a problem for self-reporting. In this 2004 study, they were told that they would only begin learning the MI skills and they should be looking to clients</a:t>
            </a:r>
            <a:r>
              <a:rPr lang="ja-JP" altLang="en-US" dirty="0"/>
              <a:t>’</a:t>
            </a:r>
            <a:r>
              <a:rPr lang="en-US" altLang="ja-JP" dirty="0"/>
              <a:t> responses. If there is change talk, this is a re-</a:t>
            </a:r>
            <a:r>
              <a:rPr lang="en-US" altLang="ja-JP" dirty="0" err="1"/>
              <a:t>inforcement</a:t>
            </a:r>
            <a:r>
              <a:rPr lang="en-US" altLang="ja-JP" dirty="0"/>
              <a:t>. If there is resistance, this is an indication that they should move to more consonance.</a:t>
            </a:r>
          </a:p>
          <a:p>
            <a:pPr eaLnBrk="1" hangingPunct="1"/>
            <a:endParaRPr lang="en-US" dirty="0"/>
          </a:p>
          <a:p>
            <a:pPr eaLnBrk="1" hangingPunct="1"/>
            <a:r>
              <a:rPr lang="en-US" dirty="0"/>
              <a:t>Self-training control group</a:t>
            </a:r>
          </a:p>
          <a:p>
            <a:pPr eaLnBrk="1" hangingPunct="1"/>
            <a:r>
              <a:rPr lang="en-US" dirty="0"/>
              <a:t>Two day workshop + self training</a:t>
            </a:r>
          </a:p>
          <a:p>
            <a:pPr eaLnBrk="1" hangingPunct="1"/>
            <a:r>
              <a:rPr lang="en-US" dirty="0"/>
              <a:t>Self-training, workshop, individualized feedback on tape samples</a:t>
            </a:r>
          </a:p>
          <a:p>
            <a:pPr eaLnBrk="1" hangingPunct="1"/>
            <a:r>
              <a:rPr lang="en-US" dirty="0"/>
              <a:t>Self-training, workshop, six telephone coaching sessions, but no tape feedback</a:t>
            </a:r>
          </a:p>
          <a:p>
            <a:pPr eaLnBrk="1" hangingPunct="1"/>
            <a:r>
              <a:rPr lang="en-US" dirty="0"/>
              <a:t>Everything including tape feedback and individualized telephone coaching.</a:t>
            </a:r>
          </a:p>
          <a:p>
            <a:pPr eaLnBrk="1" hangingPunct="1"/>
            <a:endParaRPr lang="en-US" dirty="0"/>
          </a:p>
        </p:txBody>
      </p:sp>
      <p:sp>
        <p:nvSpPr>
          <p:cNvPr id="87043"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FBBA09-AC89-2D4E-AE70-B6EB26D9480E}" type="slidenum">
              <a:rPr lang="en-US" sz="1200"/>
              <a:pPr/>
              <a:t>50</a:t>
            </a:fld>
            <a:endParaRPr lang="en-US" sz="1200"/>
          </a:p>
        </p:txBody>
      </p:sp>
    </p:spTree>
    <p:extLst>
      <p:ext uri="{BB962C8B-B14F-4D97-AF65-F5344CB8AC3E}">
        <p14:creationId xmlns:p14="http://schemas.microsoft.com/office/powerpoint/2010/main" val="51680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965E06D6-9052-4A51-BD9D-7EC3528E7687}" type="slidenum">
              <a:rPr lang="en-US" altLang="en-US">
                <a:solidFill>
                  <a:srgbClr val="000000"/>
                </a:solidFill>
                <a:latin typeface="Times New Roman" panose="02020603050405020304" pitchFamily="18" charset="0"/>
              </a:rPr>
              <a:pPr/>
              <a:t>52</a:t>
            </a:fld>
            <a:endParaRPr lang="en-US" altLang="en-US">
              <a:solidFill>
                <a:srgbClr val="000000"/>
              </a:solidFill>
              <a:latin typeface="Times New Roman" panose="02020603050405020304" pitchFamily="18" charset="0"/>
            </a:endParaRPr>
          </a:p>
        </p:txBody>
      </p:sp>
      <p:sp>
        <p:nvSpPr>
          <p:cNvPr id="13824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r"/>
            <a:fld id="{3FDCF712-F717-49DA-90AF-3E7AACE70529}" type="slidenum">
              <a:rPr lang="en-US" altLang="en-US" sz="1200">
                <a:solidFill>
                  <a:srgbClr val="000000"/>
                </a:solidFill>
              </a:rPr>
              <a:pPr algn="r"/>
              <a:t>52</a:t>
            </a:fld>
            <a:endParaRPr lang="en-US" altLang="en-US" sz="1200">
              <a:solidFill>
                <a:srgbClr val="000000"/>
              </a:solidFill>
            </a:endParaRPr>
          </a:p>
        </p:txBody>
      </p:sp>
      <p:sp>
        <p:nvSpPr>
          <p:cNvPr id="138244" name="Text Box 2"/>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endParaRPr lang="en-US" altLang="en-US" sz="1200">
              <a:solidFill>
                <a:srgbClr val="000000"/>
              </a:solidFill>
            </a:endParaRPr>
          </a:p>
        </p:txBody>
      </p:sp>
      <p:sp>
        <p:nvSpPr>
          <p:cNvPr id="138245" name="Text Box 3"/>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endParaRPr lang="en-US" altLang="en-US" sz="1200">
              <a:solidFill>
                <a:srgbClr val="000000"/>
              </a:solidFill>
            </a:endParaRPr>
          </a:p>
        </p:txBody>
      </p:sp>
      <p:sp>
        <p:nvSpPr>
          <p:cNvPr id="138246" name="Text Box 4"/>
          <p:cNvSpPr txBox="1">
            <a:spLocks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r"/>
            <a:endParaRPr lang="en-US" altLang="en-US" sz="1200">
              <a:solidFill>
                <a:srgbClr val="000000"/>
              </a:solidFill>
            </a:endParaRPr>
          </a:p>
        </p:txBody>
      </p:sp>
      <p:sp>
        <p:nvSpPr>
          <p:cNvPr id="138247" name="Text Box 5"/>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CA" altLang="en-US"/>
          </a:p>
        </p:txBody>
      </p:sp>
      <p:sp>
        <p:nvSpPr>
          <p:cNvPr id="138248" name="Rectangle 6"/>
          <p:cNvSpPr txBox="1">
            <a:spLocks noGrp="1" noChangeArrowheads="1"/>
          </p:cNvSpPr>
          <p:nvPr>
            <p:ph type="body"/>
          </p:nvPr>
        </p:nvSpPr>
        <p:spPr>
          <a:xfrm>
            <a:off x="685800" y="4343400"/>
            <a:ext cx="54768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a:latin typeface="Times New Roman" panose="02020603050405020304" pitchFamily="18" charset="0"/>
            </a:endParaRPr>
          </a:p>
        </p:txBody>
      </p:sp>
      <p:sp>
        <p:nvSpPr>
          <p:cNvPr id="138249" name="Text Box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r"/>
            <a:fld id="{CC2F480F-D3CF-47E7-B5CE-E82E88B4F55F}" type="slidenum">
              <a:rPr lang="en-CA" altLang="en-US" sz="1200">
                <a:solidFill>
                  <a:srgbClr val="FFFFFF"/>
                </a:solidFill>
                <a:latin typeface="Calibri" panose="020F0502020204030204" pitchFamily="34" charset="0"/>
              </a:rPr>
              <a:pPr algn="r"/>
              <a:t>52</a:t>
            </a:fld>
            <a:endParaRPr lang="en-CA" altLang="en-US" sz="1200">
              <a:solidFill>
                <a:srgbClr val="FFFFFF"/>
              </a:solidFill>
              <a:latin typeface="Calibri" panose="020F0502020204030204" pitchFamily="34" charset="0"/>
            </a:endParaRPr>
          </a:p>
        </p:txBody>
      </p:sp>
    </p:spTree>
    <p:extLst>
      <p:ext uri="{BB962C8B-B14F-4D97-AF65-F5344CB8AC3E}">
        <p14:creationId xmlns:p14="http://schemas.microsoft.com/office/powerpoint/2010/main" val="4208162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02" name="Rectangle 13"/>
          <p:cNvSpPr txBox="1">
            <a:spLocks noGrp="1" noChangeArrowheads="1"/>
          </p:cNvSpPr>
          <p:nvPr/>
        </p:nvSpPr>
        <p:spPr bwMode="auto">
          <a:xfrm>
            <a:off x="3884613" y="8685213"/>
            <a:ext cx="29606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algn="r" eaLnBrk="1"/>
            <a:fld id="{08AD11EA-6493-40FD-AC51-CE434A375212}" type="slidenum">
              <a:rPr lang="en-US" altLang="en-US" sz="1200">
                <a:solidFill>
                  <a:srgbClr val="000000"/>
                </a:solidFill>
                <a:latin typeface="Times New Roman" panose="02020603050405020304" pitchFamily="18" charset="0"/>
              </a:rPr>
              <a:pPr algn="r" eaLnBrk="1"/>
              <a:t>53</a:t>
            </a:fld>
            <a:endParaRPr lang="en-US" altLang="en-US" sz="1200">
              <a:solidFill>
                <a:srgbClr val="000000"/>
              </a:solidFill>
              <a:latin typeface="Times New Roman" panose="02020603050405020304" pitchFamily="18" charset="0"/>
            </a:endParaRPr>
          </a:p>
        </p:txBody>
      </p:sp>
      <p:sp>
        <p:nvSpPr>
          <p:cNvPr id="30720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r"/>
            <a:fld id="{560D5DD1-D20F-48A4-B5E9-7D864831D31F}" type="slidenum">
              <a:rPr lang="en-US" altLang="en-US" sz="1200">
                <a:solidFill>
                  <a:srgbClr val="000000"/>
                </a:solidFill>
              </a:rPr>
              <a:pPr algn="r"/>
              <a:t>53</a:t>
            </a:fld>
            <a:endParaRPr lang="en-US" altLang="en-US" sz="1200">
              <a:solidFill>
                <a:srgbClr val="000000"/>
              </a:solidFill>
            </a:endParaRPr>
          </a:p>
        </p:txBody>
      </p:sp>
      <p:sp>
        <p:nvSpPr>
          <p:cNvPr id="307204" name="Text Box 2"/>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endParaRPr lang="en-US" altLang="en-US" sz="1200">
              <a:solidFill>
                <a:srgbClr val="000000"/>
              </a:solidFill>
            </a:endParaRPr>
          </a:p>
        </p:txBody>
      </p:sp>
      <p:sp>
        <p:nvSpPr>
          <p:cNvPr id="307205" name="Text Box 3"/>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endParaRPr lang="en-US" altLang="en-US" sz="1200">
              <a:solidFill>
                <a:srgbClr val="000000"/>
              </a:solidFill>
            </a:endParaRPr>
          </a:p>
        </p:txBody>
      </p:sp>
      <p:sp>
        <p:nvSpPr>
          <p:cNvPr id="307206" name="Text Box 4"/>
          <p:cNvSpPr txBox="1">
            <a:spLocks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r"/>
            <a:endParaRPr lang="en-US" altLang="en-US" sz="1200">
              <a:solidFill>
                <a:srgbClr val="000000"/>
              </a:solidFill>
            </a:endParaRPr>
          </a:p>
        </p:txBody>
      </p:sp>
      <p:sp>
        <p:nvSpPr>
          <p:cNvPr id="307207" name="Text Box 5"/>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CA" altLang="en-US"/>
          </a:p>
        </p:txBody>
      </p:sp>
      <p:sp>
        <p:nvSpPr>
          <p:cNvPr id="307208" name="Rectangle 6"/>
          <p:cNvSpPr txBox="1">
            <a:spLocks noGrp="1" noChangeArrowheads="1"/>
          </p:cNvSpPr>
          <p:nvPr>
            <p:ph type="body"/>
          </p:nvPr>
        </p:nvSpPr>
        <p:spPr>
          <a:xfrm>
            <a:off x="685800" y="4343400"/>
            <a:ext cx="54768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307209" name="Text Box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r"/>
            <a:fld id="{71000EAC-4D1A-4165-9C1A-682D128F3C74}" type="slidenum">
              <a:rPr lang="en-CA" altLang="en-US" sz="1200">
                <a:solidFill>
                  <a:srgbClr val="FFFFFF"/>
                </a:solidFill>
                <a:latin typeface="Calibri" panose="020F0502020204030204" pitchFamily="34" charset="0"/>
              </a:rPr>
              <a:pPr algn="r"/>
              <a:t>53</a:t>
            </a:fld>
            <a:endParaRPr lang="en-CA" altLang="en-US" sz="1200">
              <a:solidFill>
                <a:srgbClr val="FFFFFF"/>
              </a:solidFill>
              <a:latin typeface="Calibri" panose="020F0502020204030204" pitchFamily="34" charset="0"/>
            </a:endParaRPr>
          </a:p>
        </p:txBody>
      </p:sp>
    </p:spTree>
    <p:extLst>
      <p:ext uri="{BB962C8B-B14F-4D97-AF65-F5344CB8AC3E}">
        <p14:creationId xmlns:p14="http://schemas.microsoft.com/office/powerpoint/2010/main" val="214436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Facilitate the conversations</a:t>
            </a:r>
            <a:r>
              <a:rPr lang="en-US" baseline="0" dirty="0"/>
              <a:t>- make sure each person has someone to talk with. </a:t>
            </a:r>
          </a:p>
          <a:p>
            <a:endParaRPr lang="en-US" dirty="0"/>
          </a:p>
        </p:txBody>
      </p:sp>
      <p:sp>
        <p:nvSpPr>
          <p:cNvPr id="4" name="Slide Number Placeholder 3"/>
          <p:cNvSpPr>
            <a:spLocks noGrp="1"/>
          </p:cNvSpPr>
          <p:nvPr>
            <p:ph type="sldNum" sz="quarter" idx="10"/>
          </p:nvPr>
        </p:nvSpPr>
        <p:spPr/>
        <p:txBody>
          <a:bodyPr/>
          <a:lstStyle/>
          <a:p>
            <a:pPr>
              <a:defRPr/>
            </a:pPr>
            <a:fld id="{E5C131B6-A6BA-034F-BB6B-1F99E2C0AFC5}" type="slidenum">
              <a:rPr lang="en-US" smtClean="0"/>
              <a:pPr>
                <a:defRPr/>
              </a:pPr>
              <a:t>9</a:t>
            </a:fld>
            <a:endParaRPr lang="en-US"/>
          </a:p>
        </p:txBody>
      </p:sp>
    </p:spTree>
    <p:extLst>
      <p:ext uri="{BB962C8B-B14F-4D97-AF65-F5344CB8AC3E}">
        <p14:creationId xmlns:p14="http://schemas.microsoft.com/office/powerpoint/2010/main" val="98166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Let’s try to understand this experientially.</a:t>
            </a:r>
          </a:p>
        </p:txBody>
      </p:sp>
      <p:sp>
        <p:nvSpPr>
          <p:cNvPr id="4" name="Slide Number Placeholder 3"/>
          <p:cNvSpPr>
            <a:spLocks noGrp="1"/>
          </p:cNvSpPr>
          <p:nvPr>
            <p:ph type="sldNum" sz="quarter" idx="10"/>
          </p:nvPr>
        </p:nvSpPr>
        <p:spPr/>
        <p:txBody>
          <a:bodyPr/>
          <a:lstStyle/>
          <a:p>
            <a:pPr>
              <a:defRPr/>
            </a:pPr>
            <a:fld id="{E5C131B6-A6BA-034F-BB6B-1F99E2C0AFC5}" type="slidenum">
              <a:rPr lang="en-US" smtClean="0"/>
              <a:pPr>
                <a:defRPr/>
              </a:pPr>
              <a:t>10</a:t>
            </a:fld>
            <a:endParaRPr lang="en-US"/>
          </a:p>
        </p:txBody>
      </p:sp>
    </p:spTree>
    <p:extLst>
      <p:ext uri="{BB962C8B-B14F-4D97-AF65-F5344CB8AC3E}">
        <p14:creationId xmlns:p14="http://schemas.microsoft.com/office/powerpoint/2010/main" val="313654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0FF55-CFC7-4D73-9929-2B68691340BD}" type="slidenum">
              <a:rPr lang="en-US" smtClean="0"/>
              <a:pPr/>
              <a:t>11</a:t>
            </a:fld>
            <a:endParaRPr lang="en-US"/>
          </a:p>
        </p:txBody>
      </p:sp>
    </p:spTree>
    <p:extLst>
      <p:ext uri="{BB962C8B-B14F-4D97-AF65-F5344CB8AC3E}">
        <p14:creationId xmlns:p14="http://schemas.microsoft.com/office/powerpoint/2010/main" val="343467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Facilitate the conversations</a:t>
            </a:r>
            <a:r>
              <a:rPr lang="en-US" baseline="0" dirty="0"/>
              <a:t>- make sure each person has someone to talk with. </a:t>
            </a:r>
          </a:p>
          <a:p>
            <a:endParaRPr lang="en-US" dirty="0"/>
          </a:p>
        </p:txBody>
      </p:sp>
      <p:sp>
        <p:nvSpPr>
          <p:cNvPr id="4" name="Slide Number Placeholder 3"/>
          <p:cNvSpPr>
            <a:spLocks noGrp="1"/>
          </p:cNvSpPr>
          <p:nvPr>
            <p:ph type="sldNum" sz="quarter" idx="10"/>
          </p:nvPr>
        </p:nvSpPr>
        <p:spPr/>
        <p:txBody>
          <a:bodyPr/>
          <a:lstStyle/>
          <a:p>
            <a:pPr>
              <a:defRPr/>
            </a:pPr>
            <a:fld id="{E5C131B6-A6BA-034F-BB6B-1F99E2C0AFC5}" type="slidenum">
              <a:rPr lang="en-US" smtClean="0"/>
              <a:pPr>
                <a:defRPr/>
              </a:pPr>
              <a:t>12</a:t>
            </a:fld>
            <a:endParaRPr lang="en-US"/>
          </a:p>
        </p:txBody>
      </p:sp>
    </p:spTree>
    <p:extLst>
      <p:ext uri="{BB962C8B-B14F-4D97-AF65-F5344CB8AC3E}">
        <p14:creationId xmlns:p14="http://schemas.microsoft.com/office/powerpoint/2010/main" val="186684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WRITE IT DOWN!!</a:t>
            </a:r>
          </a:p>
          <a:p>
            <a:r>
              <a:rPr lang="en-US" dirty="0"/>
              <a:t>Give</a:t>
            </a:r>
          </a:p>
        </p:txBody>
      </p:sp>
      <p:sp>
        <p:nvSpPr>
          <p:cNvPr id="4" name="Slide Number Placeholder 3"/>
          <p:cNvSpPr>
            <a:spLocks noGrp="1"/>
          </p:cNvSpPr>
          <p:nvPr>
            <p:ph type="sldNum" sz="quarter" idx="10"/>
          </p:nvPr>
        </p:nvSpPr>
        <p:spPr/>
        <p:txBody>
          <a:bodyPr/>
          <a:lstStyle/>
          <a:p>
            <a:pPr>
              <a:defRPr/>
            </a:pPr>
            <a:fld id="{E5C131B6-A6BA-034F-BB6B-1F99E2C0AFC5}" type="slidenum">
              <a:rPr lang="en-US" smtClean="0"/>
              <a:pPr>
                <a:defRPr/>
              </a:pPr>
              <a:t>13</a:t>
            </a:fld>
            <a:endParaRPr lang="en-US"/>
          </a:p>
        </p:txBody>
      </p:sp>
    </p:spTree>
    <p:extLst>
      <p:ext uri="{BB962C8B-B14F-4D97-AF65-F5344CB8AC3E}">
        <p14:creationId xmlns:p14="http://schemas.microsoft.com/office/powerpoint/2010/main" val="450267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was helpful about that person?
https://www.polleverywhere.com/free_text_polls/mfF4uPPSdsgAkrw</a:t>
            </a:r>
          </a:p>
        </p:txBody>
      </p:sp>
      <p:sp>
        <p:nvSpPr>
          <p:cNvPr id="4" name="Slide Number Placeholder 3"/>
          <p:cNvSpPr>
            <a:spLocks noGrp="1"/>
          </p:cNvSpPr>
          <p:nvPr>
            <p:ph type="sldNum" sz="quarter" idx="10"/>
          </p:nvPr>
        </p:nvSpPr>
        <p:spPr/>
        <p:txBody>
          <a:bodyPr/>
          <a:lstStyle/>
          <a:p>
            <a:fld id="{40D0FF55-CFC7-4D73-9929-2B68691340BD}" type="slidenum">
              <a:rPr lang="en-US" smtClean="0"/>
              <a:pPr/>
              <a:t>14</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9543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294E429-A56C-4E81-8670-433A4F530F32}" type="datetimeFigureOut">
              <a:rPr lang="en-CA" smtClean="0"/>
              <a:t>2023-10-02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20E64-29DE-401A-9378-8133A7382732}" type="slidenum">
              <a:rPr lang="en-CA" smtClean="0"/>
              <a:t>‹#›</a:t>
            </a:fld>
            <a:endParaRPr lang="en-CA"/>
          </a:p>
        </p:txBody>
      </p:sp>
    </p:spTree>
    <p:extLst>
      <p:ext uri="{BB962C8B-B14F-4D97-AF65-F5344CB8AC3E}">
        <p14:creationId xmlns:p14="http://schemas.microsoft.com/office/powerpoint/2010/main" val="956819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294E429-A56C-4E81-8670-433A4F530F32}" type="datetimeFigureOut">
              <a:rPr lang="en-CA" smtClean="0"/>
              <a:t>2023-10-02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20E64-29DE-401A-9378-8133A7382732}" type="slidenum">
              <a:rPr lang="en-CA" smtClean="0"/>
              <a:t>‹#›</a:t>
            </a:fld>
            <a:endParaRPr lang="en-CA"/>
          </a:p>
        </p:txBody>
      </p:sp>
    </p:spTree>
    <p:extLst>
      <p:ext uri="{BB962C8B-B14F-4D97-AF65-F5344CB8AC3E}">
        <p14:creationId xmlns:p14="http://schemas.microsoft.com/office/powerpoint/2010/main" val="133943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294E429-A56C-4E81-8670-433A4F530F32}" type="datetimeFigureOut">
              <a:rPr lang="en-CA" smtClean="0"/>
              <a:t>2023-10-02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20E64-29DE-401A-9378-8133A7382732}" type="slidenum">
              <a:rPr lang="en-CA" smtClean="0"/>
              <a:t>‹#›</a:t>
            </a:fld>
            <a:endParaRPr lang="en-CA"/>
          </a:p>
        </p:txBody>
      </p:sp>
    </p:spTree>
    <p:extLst>
      <p:ext uri="{BB962C8B-B14F-4D97-AF65-F5344CB8AC3E}">
        <p14:creationId xmlns:p14="http://schemas.microsoft.com/office/powerpoint/2010/main" val="2683294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p:nvPr/>
        </p:nvSpPr>
        <p:spPr>
          <a:xfrm>
            <a:off x="2438400" y="3159125"/>
            <a:ext cx="609600" cy="1035050"/>
          </a:xfrm>
          <a:prstGeom prst="rect">
            <a:avLst/>
          </a:prstGeom>
          <a:noFill/>
        </p:spPr>
        <p:txBody>
          <a:bodyPr lIns="0" tIns="9144" rIns="0" bIns="9144" anchor="ctr">
            <a:spAutoFit/>
          </a:bodyPr>
          <a:lstStyle/>
          <a:p>
            <a:pPr>
              <a:defRPr/>
            </a:pPr>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n-CA"/>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42CD9314-628A-4E55-AF1F-48B14A64A848}" type="datetime2">
              <a:rPr lang="en-US">
                <a:solidFill>
                  <a:prstClr val="white">
                    <a:alpha val="60000"/>
                  </a:prstClr>
                </a:solidFill>
              </a:rPr>
              <a:pPr>
                <a:defRPr/>
              </a:pPr>
              <a:t>Monday, October 02, 2023</a:t>
            </a:fld>
            <a:endParaRPr lang="en-US" dirty="0">
              <a:solidFill>
                <a:prstClr val="white">
                  <a:alpha val="60000"/>
                </a:prstClr>
              </a:solidFill>
            </a:endParaRPr>
          </a:p>
        </p:txBody>
      </p:sp>
      <p:sp>
        <p:nvSpPr>
          <p:cNvPr id="6" name="Slide Number Placeholder 15"/>
          <p:cNvSpPr>
            <a:spLocks noGrp="1"/>
          </p:cNvSpPr>
          <p:nvPr>
            <p:ph type="sldNum" sz="quarter" idx="11"/>
          </p:nvPr>
        </p:nvSpPr>
        <p:spPr/>
        <p:txBody>
          <a:bodyPr/>
          <a:lstStyle>
            <a:lvl1pPr>
              <a:defRPr/>
            </a:lvl1pPr>
          </a:lstStyle>
          <a:p>
            <a:pPr>
              <a:defRPr/>
            </a:pPr>
            <a:fld id="{6FAD14B3-E5CB-4137-9D62-C5F8D6583870}" type="slidenum">
              <a:rPr lang="en-US">
                <a:solidFill>
                  <a:prstClr val="white">
                    <a:alpha val="60000"/>
                  </a:prstClr>
                </a:solidFill>
              </a:rPr>
              <a:pPr>
                <a:defRPr/>
              </a:pPr>
              <a:t>‹#›</a:t>
            </a:fld>
            <a:endParaRPr lang="en-US" dirty="0">
              <a:solidFill>
                <a:prstClr val="white">
                  <a:alpha val="60000"/>
                </a:prstClr>
              </a:solidFill>
            </a:endParaRPr>
          </a:p>
        </p:txBody>
      </p:sp>
      <p:sp>
        <p:nvSpPr>
          <p:cNvPr id="7" name="Footer Placeholder 16"/>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391616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p:txBody>
          <a:bodyPr/>
          <a:lstStyle/>
          <a:p>
            <a:r>
              <a:rPr lang="en-CA"/>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091DB592-F6D7-4FF2-801E-EDA0DE9D450E}" type="datetime2">
              <a:rPr lang="en-US">
                <a:solidFill>
                  <a:prstClr val="white">
                    <a:alpha val="60000"/>
                  </a:prstClr>
                </a:solidFill>
              </a:rPr>
              <a:pPr>
                <a:defRPr/>
              </a:pPr>
              <a:t>Monday, October 02, 2023</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74CD60-66BD-480B-861B-08548E229FEE}" type="slidenum">
              <a:rPr lang="en-US">
                <a:solidFill>
                  <a:prstClr val="white">
                    <a:alpha val="60000"/>
                  </a:prstClr>
                </a:solidFill>
              </a:rPr>
              <a:pPr>
                <a:defRPr/>
              </a:pPr>
              <a:t>‹#›</a:t>
            </a:fld>
            <a:endParaRPr lang="en-US" dirty="0">
              <a:solidFill>
                <a:prstClr val="white">
                  <a:alpha val="60000"/>
                </a:prstClr>
              </a:solidFill>
            </a:endParaRPr>
          </a:p>
        </p:txBody>
      </p:sp>
    </p:spTree>
    <p:extLst>
      <p:ext uri="{BB962C8B-B14F-4D97-AF65-F5344CB8AC3E}">
        <p14:creationId xmlns:p14="http://schemas.microsoft.com/office/powerpoint/2010/main" val="2249756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7"/>
          <p:cNvSpPr txBox="1"/>
          <p:nvPr/>
        </p:nvSpPr>
        <p:spPr>
          <a:xfrm>
            <a:off x="5689600" y="4075113"/>
            <a:ext cx="6096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CA"/>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BF961647-EC14-45B4-BFD1-AACB72205627}" type="datetime2">
              <a:rPr lang="en-US">
                <a:solidFill>
                  <a:prstClr val="white">
                    <a:alpha val="60000"/>
                  </a:prstClr>
                </a:solidFill>
              </a:rPr>
              <a:pPr>
                <a:defRPr/>
              </a:pPr>
              <a:t>Monday, October 02, 2023</a:t>
            </a:fld>
            <a:endParaRPr lang="en-US" dirty="0">
              <a:solidFill>
                <a:prstClr val="white">
                  <a:alpha val="60000"/>
                </a:prstClr>
              </a:solidFill>
            </a:endParaRPr>
          </a:p>
        </p:txBody>
      </p:sp>
      <p:sp>
        <p:nvSpPr>
          <p:cNvPr id="7" name="Slide Number Placeholder 12"/>
          <p:cNvSpPr>
            <a:spLocks noGrp="1"/>
          </p:cNvSpPr>
          <p:nvPr>
            <p:ph type="sldNum" sz="quarter" idx="11"/>
          </p:nvPr>
        </p:nvSpPr>
        <p:spPr/>
        <p:txBody>
          <a:bodyPr/>
          <a:lstStyle>
            <a:lvl1pPr>
              <a:defRPr/>
            </a:lvl1pPr>
          </a:lstStyle>
          <a:p>
            <a:pPr>
              <a:defRPr/>
            </a:pPr>
            <a:fld id="{7E62233F-AF16-4A22-B7D1-CB53C696E8D1}" type="slidenum">
              <a:rPr lang="en-US">
                <a:solidFill>
                  <a:prstClr val="white">
                    <a:alpha val="60000"/>
                  </a:prstClr>
                </a:solidFill>
              </a:rPr>
              <a:pPr>
                <a:defRPr/>
              </a:pPr>
              <a:t>‹#›</a:t>
            </a:fld>
            <a:endParaRPr lang="en-US" dirty="0">
              <a:solidFill>
                <a:prstClr val="white">
                  <a:alpha val="60000"/>
                </a:prstClr>
              </a:solidFill>
            </a:endParaRPr>
          </a:p>
        </p:txBody>
      </p:sp>
      <p:sp>
        <p:nvSpPr>
          <p:cNvPr id="8" name="Footer Placeholder 13"/>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2699893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CA"/>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Date Placeholder 3"/>
          <p:cNvSpPr>
            <a:spLocks noGrp="1"/>
          </p:cNvSpPr>
          <p:nvPr>
            <p:ph type="dt" sz="half" idx="15"/>
          </p:nvPr>
        </p:nvSpPr>
        <p:spPr/>
        <p:txBody>
          <a:bodyPr/>
          <a:lstStyle>
            <a:lvl1pPr>
              <a:defRPr/>
            </a:lvl1pPr>
          </a:lstStyle>
          <a:p>
            <a:pPr>
              <a:defRPr/>
            </a:pPr>
            <a:fld id="{89AEB34F-4879-48A3-BBCB-EE17F18A51DD}" type="datetime2">
              <a:rPr lang="en-US">
                <a:solidFill>
                  <a:prstClr val="white">
                    <a:alpha val="60000"/>
                  </a:prstClr>
                </a:solidFill>
              </a:rPr>
              <a:pPr>
                <a:defRPr/>
              </a:pPr>
              <a:t>Monday, October 02, 2023</a:t>
            </a:fld>
            <a:endParaRPr lang="en-US" dirty="0">
              <a:solidFill>
                <a:prstClr val="white">
                  <a:alpha val="60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solidFill>
                <a:prstClr val="white">
                  <a:alpha val="60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26DEEDB9-8F7C-41FD-A50C-ADC59458FA36}" type="slidenum">
              <a:rPr lang="en-US">
                <a:solidFill>
                  <a:prstClr val="white">
                    <a:alpha val="60000"/>
                  </a:prstClr>
                </a:solidFill>
              </a:rPr>
              <a:pPr>
                <a:defRPr/>
              </a:pPr>
              <a:t>‹#›</a:t>
            </a:fld>
            <a:endParaRPr lang="en-US" dirty="0">
              <a:solidFill>
                <a:prstClr val="white">
                  <a:alpha val="60000"/>
                </a:prstClr>
              </a:solidFill>
            </a:endParaRPr>
          </a:p>
        </p:txBody>
      </p:sp>
    </p:spTree>
    <p:extLst>
      <p:ext uri="{BB962C8B-B14F-4D97-AF65-F5344CB8AC3E}">
        <p14:creationId xmlns:p14="http://schemas.microsoft.com/office/powerpoint/2010/main" val="3490530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12"/>
          <p:cNvSpPr txBox="1"/>
          <p:nvPr/>
        </p:nvSpPr>
        <p:spPr>
          <a:xfrm>
            <a:off x="1409700"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rPr>
              <a:t>{</a:t>
            </a:r>
          </a:p>
        </p:txBody>
      </p:sp>
      <p:sp>
        <p:nvSpPr>
          <p:cNvPr id="8" name="TextBox 17"/>
          <p:cNvSpPr txBox="1"/>
          <p:nvPr/>
        </p:nvSpPr>
        <p:spPr>
          <a:xfrm>
            <a:off x="6373284"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2" name="Title 11"/>
          <p:cNvSpPr>
            <a:spLocks noGrp="1"/>
          </p:cNvSpPr>
          <p:nvPr>
            <p:ph type="title"/>
          </p:nvPr>
        </p:nvSpPr>
        <p:spPr/>
        <p:txBody>
          <a:bodyPr/>
          <a:lstStyle/>
          <a:p>
            <a:r>
              <a:rPr lang="en-CA"/>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89074939-896D-447F-BEE5-410C2F8019DE}" type="datetime2">
              <a:rPr lang="en-US">
                <a:solidFill>
                  <a:prstClr val="white">
                    <a:alpha val="60000"/>
                  </a:prstClr>
                </a:solidFill>
              </a:rPr>
              <a:pPr>
                <a:defRPr/>
              </a:pPr>
              <a:t>Monday, October 02, 2023</a:t>
            </a:fld>
            <a:endParaRPr lang="en-US" dirty="0">
              <a:solidFill>
                <a:prstClr val="white">
                  <a:alpha val="60000"/>
                </a:prstClr>
              </a:solidFill>
            </a:endParaRPr>
          </a:p>
        </p:txBody>
      </p:sp>
      <p:sp>
        <p:nvSpPr>
          <p:cNvPr id="10" name="Slide Number Placeholder 14"/>
          <p:cNvSpPr>
            <a:spLocks noGrp="1"/>
          </p:cNvSpPr>
          <p:nvPr>
            <p:ph type="sldNum" sz="quarter" idx="11"/>
          </p:nvPr>
        </p:nvSpPr>
        <p:spPr/>
        <p:txBody>
          <a:bodyPr/>
          <a:lstStyle>
            <a:lvl1pPr>
              <a:defRPr/>
            </a:lvl1pPr>
          </a:lstStyle>
          <a:p>
            <a:pPr>
              <a:defRPr/>
            </a:pPr>
            <a:fld id="{E387D92B-2DCB-4840-8CF6-96EF11A05169}" type="slidenum">
              <a:rPr lang="en-US">
                <a:solidFill>
                  <a:prstClr val="white">
                    <a:alpha val="60000"/>
                  </a:prstClr>
                </a:solidFill>
              </a:rPr>
              <a:pPr>
                <a:defRPr/>
              </a:pPr>
              <a:t>‹#›</a:t>
            </a:fld>
            <a:endParaRPr lang="en-US" dirty="0">
              <a:solidFill>
                <a:prstClr val="white">
                  <a:alpha val="60000"/>
                </a:prstClr>
              </a:solidFill>
            </a:endParaRPr>
          </a:p>
        </p:txBody>
      </p:sp>
      <p:sp>
        <p:nvSpPr>
          <p:cNvPr id="11" name="Footer Placeholder 15"/>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2545700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68C6971-F030-430B-A371-BA36AAB5BA8A}" type="datetime2">
              <a:rPr lang="en-US">
                <a:solidFill>
                  <a:prstClr val="white">
                    <a:alpha val="60000"/>
                  </a:prstClr>
                </a:solidFill>
              </a:rPr>
              <a:pPr>
                <a:defRPr/>
              </a:pPr>
              <a:t>Monday, October 02, 2023</a:t>
            </a:fld>
            <a:endParaRPr lang="en-US" dirty="0">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9033078-CC57-4EE1-85C1-0DA081E3BB55}" type="slidenum">
              <a:rPr lang="en-US">
                <a:solidFill>
                  <a:prstClr val="white">
                    <a:alpha val="60000"/>
                  </a:prstClr>
                </a:solidFill>
              </a:rPr>
              <a:pPr>
                <a:defRPr/>
              </a:pPr>
              <a:t>‹#›</a:t>
            </a:fld>
            <a:endParaRPr lang="en-US" dirty="0">
              <a:solidFill>
                <a:prstClr val="white">
                  <a:alpha val="60000"/>
                </a:prstClr>
              </a:solidFill>
            </a:endParaRPr>
          </a:p>
        </p:txBody>
      </p:sp>
    </p:spTree>
    <p:extLst>
      <p:ext uri="{BB962C8B-B14F-4D97-AF65-F5344CB8AC3E}">
        <p14:creationId xmlns:p14="http://schemas.microsoft.com/office/powerpoint/2010/main" val="356611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A09BDE-B335-4081-BF72-770F8F2F23F3}" type="datetime2">
              <a:rPr lang="en-US">
                <a:solidFill>
                  <a:prstClr val="white">
                    <a:alpha val="60000"/>
                  </a:prstClr>
                </a:solidFill>
              </a:rPr>
              <a:pPr>
                <a:defRPr/>
              </a:pPr>
              <a:t>Monday, October 02, 2023</a:t>
            </a:fld>
            <a:endParaRPr lang="en-US" dirty="0">
              <a:solidFill>
                <a:prstClr val="white">
                  <a:alpha val="6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216C276-B460-4BBC-A2C0-1420057EA1D0}" type="slidenum">
              <a:rPr lang="en-US">
                <a:solidFill>
                  <a:prstClr val="white">
                    <a:alpha val="60000"/>
                  </a:prstClr>
                </a:solidFill>
              </a:rPr>
              <a:pPr>
                <a:defRPr/>
              </a:pPr>
              <a:t>‹#›</a:t>
            </a:fld>
            <a:endParaRPr lang="en-US" dirty="0">
              <a:solidFill>
                <a:prstClr val="white">
                  <a:alpha val="60000"/>
                </a:prstClr>
              </a:solidFill>
            </a:endParaRPr>
          </a:p>
        </p:txBody>
      </p:sp>
    </p:spTree>
    <p:extLst>
      <p:ext uri="{BB962C8B-B14F-4D97-AF65-F5344CB8AC3E}">
        <p14:creationId xmlns:p14="http://schemas.microsoft.com/office/powerpoint/2010/main" val="367449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8"/>
          <p:cNvSpPr txBox="1"/>
          <p:nvPr/>
        </p:nvSpPr>
        <p:spPr>
          <a:xfrm>
            <a:off x="7105651" y="1774826"/>
            <a:ext cx="6096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8" name="Title 17"/>
          <p:cNvSpPr>
            <a:spLocks noGrp="1"/>
          </p:cNvSpPr>
          <p:nvPr>
            <p:ph type="title"/>
          </p:nvPr>
        </p:nvSpPr>
        <p:spPr/>
        <p:txBody>
          <a:bodyPr/>
          <a:lstStyle/>
          <a:p>
            <a:r>
              <a:rPr lang="en-CA"/>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fld id="{44D7E2A0-7C6E-4159-9128-88B694B91E80}" type="datetime2">
              <a:rPr lang="en-US">
                <a:solidFill>
                  <a:prstClr val="white">
                    <a:alpha val="60000"/>
                  </a:prstClr>
                </a:solidFill>
              </a:rPr>
              <a:pPr>
                <a:defRPr/>
              </a:pPr>
              <a:t>Monday, October 02, 2023</a:t>
            </a:fld>
            <a:endParaRPr lang="en-US" dirty="0">
              <a:solidFill>
                <a:prstClr val="white">
                  <a:alpha val="60000"/>
                </a:prstClr>
              </a:solidFill>
            </a:endParaRPr>
          </a:p>
        </p:txBody>
      </p:sp>
      <p:sp>
        <p:nvSpPr>
          <p:cNvPr id="7" name="Slide Number Placeholder 15"/>
          <p:cNvSpPr>
            <a:spLocks noGrp="1"/>
          </p:cNvSpPr>
          <p:nvPr>
            <p:ph type="sldNum" sz="quarter" idx="11"/>
          </p:nvPr>
        </p:nvSpPr>
        <p:spPr/>
        <p:txBody>
          <a:bodyPr/>
          <a:lstStyle>
            <a:lvl1pPr>
              <a:defRPr/>
            </a:lvl1pPr>
          </a:lstStyle>
          <a:p>
            <a:pPr>
              <a:defRPr/>
            </a:pPr>
            <a:fld id="{13CC367B-D5AB-48A8-912C-FA38F113A93A}" type="slidenum">
              <a:rPr lang="en-US">
                <a:solidFill>
                  <a:prstClr val="white">
                    <a:alpha val="60000"/>
                  </a:prstClr>
                </a:solidFill>
              </a:rPr>
              <a:pPr>
                <a:defRPr/>
              </a:pPr>
              <a:t>‹#›</a:t>
            </a:fld>
            <a:endParaRPr lang="en-US" dirty="0">
              <a:solidFill>
                <a:prstClr val="white">
                  <a:alpha val="60000"/>
                </a:prstClr>
              </a:solidFill>
            </a:endParaRPr>
          </a:p>
        </p:txBody>
      </p:sp>
      <p:sp>
        <p:nvSpPr>
          <p:cNvPr id="8" name="Footer Placeholder 16"/>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361019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294E429-A56C-4E81-8670-433A4F530F32}" type="datetimeFigureOut">
              <a:rPr lang="en-CA" smtClean="0"/>
              <a:t>2023-10-02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20E64-29DE-401A-9378-8133A7382732}" type="slidenum">
              <a:rPr lang="en-CA" smtClean="0"/>
              <a:t>‹#›</a:t>
            </a:fld>
            <a:endParaRPr lang="en-CA"/>
          </a:p>
        </p:txBody>
      </p:sp>
    </p:spTree>
    <p:extLst>
      <p:ext uri="{BB962C8B-B14F-4D97-AF65-F5344CB8AC3E}">
        <p14:creationId xmlns:p14="http://schemas.microsoft.com/office/powerpoint/2010/main" val="2611660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8"/>
          <p:cNvSpPr txBox="1"/>
          <p:nvPr/>
        </p:nvSpPr>
        <p:spPr>
          <a:xfrm>
            <a:off x="3246967" y="3332164"/>
            <a:ext cx="6096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dirty="0"/>
              <a:t>Drag picture to placeholder or click icon to add</a:t>
            </a:r>
            <a:endParaRPr lang="en-US" noProof="0" dirty="0"/>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1" name="Title 10"/>
          <p:cNvSpPr>
            <a:spLocks noGrp="1"/>
          </p:cNvSpPr>
          <p:nvPr>
            <p:ph type="title"/>
          </p:nvPr>
        </p:nvSpPr>
        <p:spPr/>
        <p:txBody>
          <a:bodyPr/>
          <a:lstStyle/>
          <a:p>
            <a:r>
              <a:rPr lang="en-CA"/>
              <a:t>Click to edit Master title style</a:t>
            </a:r>
            <a:endParaRPr lang="en-US"/>
          </a:p>
        </p:txBody>
      </p:sp>
      <p:sp>
        <p:nvSpPr>
          <p:cNvPr id="6" name="Date Placeholder 12"/>
          <p:cNvSpPr>
            <a:spLocks noGrp="1"/>
          </p:cNvSpPr>
          <p:nvPr>
            <p:ph type="dt" sz="half" idx="10"/>
          </p:nvPr>
        </p:nvSpPr>
        <p:spPr/>
        <p:txBody>
          <a:bodyPr/>
          <a:lstStyle>
            <a:lvl1pPr>
              <a:defRPr/>
            </a:lvl1pPr>
          </a:lstStyle>
          <a:p>
            <a:pPr>
              <a:defRPr/>
            </a:pPr>
            <a:fld id="{37A84A41-7BAB-4187-8AA0-735F5B5679E3}" type="datetime2">
              <a:rPr lang="en-US">
                <a:solidFill>
                  <a:prstClr val="white">
                    <a:alpha val="60000"/>
                  </a:prstClr>
                </a:solidFill>
              </a:rPr>
              <a:pPr>
                <a:defRPr/>
              </a:pPr>
              <a:t>Monday, October 02, 2023</a:t>
            </a:fld>
            <a:endParaRPr lang="en-US" dirty="0">
              <a:solidFill>
                <a:prstClr val="white">
                  <a:alpha val="60000"/>
                </a:prstClr>
              </a:solidFill>
            </a:endParaRPr>
          </a:p>
        </p:txBody>
      </p:sp>
      <p:sp>
        <p:nvSpPr>
          <p:cNvPr id="7" name="Slide Number Placeholder 13"/>
          <p:cNvSpPr>
            <a:spLocks noGrp="1"/>
          </p:cNvSpPr>
          <p:nvPr>
            <p:ph type="sldNum" sz="quarter" idx="11"/>
          </p:nvPr>
        </p:nvSpPr>
        <p:spPr/>
        <p:txBody>
          <a:bodyPr/>
          <a:lstStyle>
            <a:lvl1pPr>
              <a:defRPr/>
            </a:lvl1pPr>
          </a:lstStyle>
          <a:p>
            <a:pPr>
              <a:defRPr/>
            </a:pPr>
            <a:fld id="{455D1AC8-A34F-4534-BBA0-38C320CE9DB6}" type="slidenum">
              <a:rPr lang="en-US">
                <a:solidFill>
                  <a:prstClr val="white">
                    <a:alpha val="60000"/>
                  </a:prstClr>
                </a:solidFill>
              </a:rPr>
              <a:pPr>
                <a:defRPr/>
              </a:pPr>
              <a:t>‹#›</a:t>
            </a:fld>
            <a:endParaRPr lang="en-US" dirty="0">
              <a:solidFill>
                <a:prstClr val="white">
                  <a:alpha val="60000"/>
                </a:prstClr>
              </a:solidFill>
            </a:endParaRPr>
          </a:p>
        </p:txBody>
      </p:sp>
      <p:sp>
        <p:nvSpPr>
          <p:cNvPr id="8" name="Footer Placeholder 14"/>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3304040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a:xfrm>
            <a:off x="2844800" y="685802"/>
            <a:ext cx="7721600" cy="3505199"/>
          </a:xfrm>
        </p:spPr>
        <p:txBody>
          <a:bodyPr vert="eaVert" ancho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pPr>
              <a:defRPr/>
            </a:pPr>
            <a:fld id="{277A7282-AF83-44B0-9A6D-12D4CFDC8ECD}" type="datetime2">
              <a:rPr lang="en-US">
                <a:solidFill>
                  <a:prstClr val="white">
                    <a:alpha val="60000"/>
                  </a:prstClr>
                </a:solidFill>
              </a:rPr>
              <a:pPr>
                <a:defRPr/>
              </a:pPr>
              <a:t>Monday, October 02, 2023</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53E6EE-7B2E-43F4-B7FB-4D2755EF9B97}" type="slidenum">
              <a:rPr lang="en-US">
                <a:solidFill>
                  <a:prstClr val="white">
                    <a:alpha val="60000"/>
                  </a:prstClr>
                </a:solidFill>
              </a:rPr>
              <a:pPr>
                <a:defRPr/>
              </a:pPr>
              <a:t>‹#›</a:t>
            </a:fld>
            <a:endParaRPr lang="en-US" dirty="0">
              <a:solidFill>
                <a:prstClr val="white">
                  <a:alpha val="60000"/>
                </a:prstClr>
              </a:solidFill>
            </a:endParaRPr>
          </a:p>
        </p:txBody>
      </p:sp>
    </p:spTree>
    <p:extLst>
      <p:ext uri="{BB962C8B-B14F-4D97-AF65-F5344CB8AC3E}">
        <p14:creationId xmlns:p14="http://schemas.microsoft.com/office/powerpoint/2010/main" val="17935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1C325A1-CF5C-426D-AAF2-B0050675EF79}" type="datetime2">
              <a:rPr lang="en-US">
                <a:solidFill>
                  <a:prstClr val="white">
                    <a:alpha val="60000"/>
                  </a:prstClr>
                </a:solidFill>
              </a:rPr>
              <a:pPr>
                <a:defRPr/>
              </a:pPr>
              <a:t>Monday, October 02, 2023</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EB14A7-F8EF-4638-8586-B07A748846D7}" type="slidenum">
              <a:rPr lang="en-US">
                <a:solidFill>
                  <a:prstClr val="white">
                    <a:alpha val="60000"/>
                  </a:prstClr>
                </a:solidFill>
              </a:rPr>
              <a:pPr>
                <a:defRPr/>
              </a:pPr>
              <a:t>‹#›</a:t>
            </a:fld>
            <a:endParaRPr lang="en-US" dirty="0">
              <a:solidFill>
                <a:prstClr val="white">
                  <a:alpha val="60000"/>
                </a:prstClr>
              </a:solidFill>
            </a:endParaRPr>
          </a:p>
        </p:txBody>
      </p:sp>
    </p:spTree>
    <p:extLst>
      <p:ext uri="{BB962C8B-B14F-4D97-AF65-F5344CB8AC3E}">
        <p14:creationId xmlns:p14="http://schemas.microsoft.com/office/powerpoint/2010/main" val="412402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4E429-A56C-4E81-8670-433A4F530F32}" type="datetimeFigureOut">
              <a:rPr lang="en-CA" smtClean="0"/>
              <a:t>2023-10-02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20E64-29DE-401A-9378-8133A7382732}" type="slidenum">
              <a:rPr lang="en-CA" smtClean="0"/>
              <a:t>‹#›</a:t>
            </a:fld>
            <a:endParaRPr lang="en-CA"/>
          </a:p>
        </p:txBody>
      </p:sp>
    </p:spTree>
    <p:extLst>
      <p:ext uri="{BB962C8B-B14F-4D97-AF65-F5344CB8AC3E}">
        <p14:creationId xmlns:p14="http://schemas.microsoft.com/office/powerpoint/2010/main" val="144227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294E429-A56C-4E81-8670-433A4F530F32}" type="datetimeFigureOut">
              <a:rPr lang="en-CA" smtClean="0"/>
              <a:t>2023-10-02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20E64-29DE-401A-9378-8133A7382732}" type="slidenum">
              <a:rPr lang="en-CA" smtClean="0"/>
              <a:t>‹#›</a:t>
            </a:fld>
            <a:endParaRPr lang="en-CA"/>
          </a:p>
        </p:txBody>
      </p:sp>
    </p:spTree>
    <p:extLst>
      <p:ext uri="{BB962C8B-B14F-4D97-AF65-F5344CB8AC3E}">
        <p14:creationId xmlns:p14="http://schemas.microsoft.com/office/powerpoint/2010/main" val="372413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294E429-A56C-4E81-8670-433A4F530F32}" type="datetimeFigureOut">
              <a:rPr lang="en-CA" smtClean="0"/>
              <a:t>2023-10-02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9920E64-29DE-401A-9378-8133A7382732}" type="slidenum">
              <a:rPr lang="en-CA" smtClean="0"/>
              <a:t>‹#›</a:t>
            </a:fld>
            <a:endParaRPr lang="en-CA"/>
          </a:p>
        </p:txBody>
      </p:sp>
    </p:spTree>
    <p:extLst>
      <p:ext uri="{BB962C8B-B14F-4D97-AF65-F5344CB8AC3E}">
        <p14:creationId xmlns:p14="http://schemas.microsoft.com/office/powerpoint/2010/main" val="264737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294E429-A56C-4E81-8670-433A4F530F32}" type="datetimeFigureOut">
              <a:rPr lang="en-CA" smtClean="0"/>
              <a:t>2023-10-02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9920E64-29DE-401A-9378-8133A7382732}" type="slidenum">
              <a:rPr lang="en-CA" smtClean="0"/>
              <a:t>‹#›</a:t>
            </a:fld>
            <a:endParaRPr lang="en-CA"/>
          </a:p>
        </p:txBody>
      </p:sp>
    </p:spTree>
    <p:extLst>
      <p:ext uri="{BB962C8B-B14F-4D97-AF65-F5344CB8AC3E}">
        <p14:creationId xmlns:p14="http://schemas.microsoft.com/office/powerpoint/2010/main" val="369311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4E429-A56C-4E81-8670-433A4F530F32}" type="datetimeFigureOut">
              <a:rPr lang="en-CA" smtClean="0"/>
              <a:t>2023-10-02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9920E64-29DE-401A-9378-8133A7382732}" type="slidenum">
              <a:rPr lang="en-CA" smtClean="0"/>
              <a:t>‹#›</a:t>
            </a:fld>
            <a:endParaRPr lang="en-CA"/>
          </a:p>
        </p:txBody>
      </p:sp>
    </p:spTree>
    <p:extLst>
      <p:ext uri="{BB962C8B-B14F-4D97-AF65-F5344CB8AC3E}">
        <p14:creationId xmlns:p14="http://schemas.microsoft.com/office/powerpoint/2010/main" val="397475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94E429-A56C-4E81-8670-433A4F530F32}" type="datetimeFigureOut">
              <a:rPr lang="en-CA" smtClean="0"/>
              <a:t>2023-10-02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20E64-29DE-401A-9378-8133A7382732}" type="slidenum">
              <a:rPr lang="en-CA" smtClean="0"/>
              <a:t>‹#›</a:t>
            </a:fld>
            <a:endParaRPr lang="en-CA"/>
          </a:p>
        </p:txBody>
      </p:sp>
    </p:spTree>
    <p:extLst>
      <p:ext uri="{BB962C8B-B14F-4D97-AF65-F5344CB8AC3E}">
        <p14:creationId xmlns:p14="http://schemas.microsoft.com/office/powerpoint/2010/main" val="35049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94E429-A56C-4E81-8670-433A4F530F32}" type="datetimeFigureOut">
              <a:rPr lang="en-CA" smtClean="0"/>
              <a:t>2023-10-02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20E64-29DE-401A-9378-8133A7382732}" type="slidenum">
              <a:rPr lang="en-CA" smtClean="0"/>
              <a:t>‹#›</a:t>
            </a:fld>
            <a:endParaRPr lang="en-CA"/>
          </a:p>
        </p:txBody>
      </p:sp>
    </p:spTree>
    <p:extLst>
      <p:ext uri="{BB962C8B-B14F-4D97-AF65-F5344CB8AC3E}">
        <p14:creationId xmlns:p14="http://schemas.microsoft.com/office/powerpoint/2010/main" val="302767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4E429-A56C-4E81-8670-433A4F530F32}" type="datetimeFigureOut">
              <a:rPr lang="en-CA" smtClean="0"/>
              <a:t>2023-10-02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20E64-29DE-401A-9378-8133A7382732}" type="slidenum">
              <a:rPr lang="en-CA" smtClean="0"/>
              <a:t>‹#›</a:t>
            </a:fld>
            <a:endParaRPr lang="en-CA"/>
          </a:p>
        </p:txBody>
      </p:sp>
    </p:spTree>
    <p:extLst>
      <p:ext uri="{BB962C8B-B14F-4D97-AF65-F5344CB8AC3E}">
        <p14:creationId xmlns:p14="http://schemas.microsoft.com/office/powerpoint/2010/main" val="417040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Oval 7"/>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9" name="Oval 8"/>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0" name="Oval 9"/>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2" name="Title Placeholder 1"/>
          <p:cNvSpPr>
            <a:spLocks noGrp="1"/>
          </p:cNvSpPr>
          <p:nvPr>
            <p:ph type="title"/>
          </p:nvPr>
        </p:nvSpPr>
        <p:spPr>
          <a:xfrm>
            <a:off x="1037167" y="4876800"/>
            <a:ext cx="10058400" cy="914400"/>
          </a:xfrm>
          <a:prstGeom prst="rect">
            <a:avLst/>
          </a:prstGeom>
        </p:spPr>
        <p:txBody>
          <a:bodyPr vert="horz" lIns="91440" tIns="45720" rIns="91440" bIns="45720" rtlCol="0" anchor="b">
            <a:noAutofit/>
          </a:bodyPr>
          <a:lstStyle/>
          <a:p>
            <a:r>
              <a:rPr lang="en-CA"/>
              <a:t>Click to edit Master title style</a:t>
            </a:r>
            <a:endParaRPr lang="en-US" dirty="0"/>
          </a:p>
        </p:txBody>
      </p:sp>
      <p:sp>
        <p:nvSpPr>
          <p:cNvPr id="3" name="Text Placeholder 2"/>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fontAlgn="auto">
              <a:spcBef>
                <a:spcPts val="0"/>
              </a:spcBef>
              <a:spcAft>
                <a:spcPts val="0"/>
              </a:spcAft>
              <a:defRPr sz="1100">
                <a:solidFill>
                  <a:schemeClr val="tx1">
                    <a:alpha val="60000"/>
                  </a:schemeClr>
                </a:solidFill>
                <a:effectLst/>
                <a:latin typeface="+mn-lt"/>
              </a:defRPr>
            </a:lvl1pPr>
          </a:lstStyle>
          <a:p>
            <a:pPr>
              <a:defRPr/>
            </a:pPr>
            <a:fld id="{727FD377-AA04-44D5-A74C-02D54F6EF4F7}" type="datetime2">
              <a:rPr lang="en-US">
                <a:solidFill>
                  <a:prstClr val="white">
                    <a:alpha val="60000"/>
                  </a:prstClr>
                </a:solidFill>
              </a:rPr>
              <a:pPr>
                <a:defRPr/>
              </a:pPr>
              <a:t>Monday, October 02, 2023</a:t>
            </a:fld>
            <a:endParaRPr lang="en-US" dirty="0">
              <a:solidFill>
                <a:prstClr val="white">
                  <a:alpha val="60000"/>
                </a:prstClr>
              </a:solidFill>
            </a:endParaRPr>
          </a:p>
        </p:txBody>
      </p:sp>
      <p:sp>
        <p:nvSpPr>
          <p:cNvPr id="5" name="Footer Placeholder 4"/>
          <p:cNvSpPr>
            <a:spLocks noGrp="1"/>
          </p:cNvSpPr>
          <p:nvPr>
            <p:ph type="ftr" sz="quarter" idx="3"/>
          </p:nvPr>
        </p:nvSpPr>
        <p:spPr>
          <a:xfrm>
            <a:off x="1096433" y="6154739"/>
            <a:ext cx="6096000" cy="365125"/>
          </a:xfrm>
          <a:prstGeom prst="rect">
            <a:avLst/>
          </a:prstGeom>
        </p:spPr>
        <p:txBody>
          <a:bodyPr vert="horz" lIns="91440" tIns="45720" rIns="91440" bIns="45720" rtlCol="0" anchor="t"/>
          <a:lstStyle>
            <a:lvl1pPr algn="l" fontAlgn="auto">
              <a:spcBef>
                <a:spcPts val="0"/>
              </a:spcBef>
              <a:spcAft>
                <a:spcPts val="0"/>
              </a:spcAft>
              <a:defRPr sz="1100">
                <a:solidFill>
                  <a:schemeClr val="tx1">
                    <a:alpha val="60000"/>
                  </a:schemeClr>
                </a:solidFill>
                <a:effectLst/>
                <a:latin typeface="+mn-lt"/>
              </a:defRPr>
            </a:lvl1pPr>
          </a:lstStyle>
          <a:p>
            <a:pPr>
              <a:defRPr/>
            </a:pPr>
            <a:endParaRPr lang="en-US">
              <a:solidFill>
                <a:prstClr val="white">
                  <a:alpha val="60000"/>
                </a:prstClr>
              </a:solidFill>
            </a:endParaRPr>
          </a:p>
        </p:txBody>
      </p:sp>
      <p:sp>
        <p:nvSpPr>
          <p:cNvPr id="6" name="Slide Number Placeholder 5"/>
          <p:cNvSpPr>
            <a:spLocks noGrp="1"/>
          </p:cNvSpPr>
          <p:nvPr>
            <p:ph type="sldNum" sz="quarter" idx="4"/>
          </p:nvPr>
        </p:nvSpPr>
        <p:spPr>
          <a:xfrm>
            <a:off x="1096433" y="5842000"/>
            <a:ext cx="2844800" cy="304800"/>
          </a:xfrm>
          <a:prstGeom prst="rect">
            <a:avLst/>
          </a:prstGeom>
        </p:spPr>
        <p:txBody>
          <a:bodyPr vert="horz" lIns="91440" tIns="45720" rIns="91440" bIns="9144" rtlCol="0" anchor="b"/>
          <a:lstStyle>
            <a:lvl1pPr algn="l" fontAlgn="auto">
              <a:spcBef>
                <a:spcPts val="0"/>
              </a:spcBef>
              <a:spcAft>
                <a:spcPts val="0"/>
              </a:spcAft>
              <a:defRPr sz="1600">
                <a:solidFill>
                  <a:schemeClr val="tx1">
                    <a:alpha val="60000"/>
                  </a:schemeClr>
                </a:solidFill>
                <a:effectLst/>
                <a:latin typeface="+mn-lt"/>
              </a:defRPr>
            </a:lvl1pPr>
          </a:lstStyle>
          <a:p>
            <a:pPr>
              <a:defRPr/>
            </a:pPr>
            <a:fld id="{42C8A940-E4AE-415B-9C3E-8E91EF07BB57}" type="slidenum">
              <a:rPr lang="en-US">
                <a:solidFill>
                  <a:prstClr val="white">
                    <a:alpha val="60000"/>
                  </a:prstClr>
                </a:solidFill>
              </a:rPr>
              <a:pPr>
                <a:defRPr/>
              </a:pPr>
              <a:t>‹#›</a:t>
            </a:fld>
            <a:endParaRPr lang="en-US" dirty="0">
              <a:solidFill>
                <a:prstClr val="white">
                  <a:alpha val="60000"/>
                </a:prstClr>
              </a:solidFill>
            </a:endParaRPr>
          </a:p>
        </p:txBody>
      </p:sp>
    </p:spTree>
    <p:extLst>
      <p:ext uri="{BB962C8B-B14F-4D97-AF65-F5344CB8AC3E}">
        <p14:creationId xmlns:p14="http://schemas.microsoft.com/office/powerpoint/2010/main" val="32332513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Wiplove.lamba@sinaihealth.ca" TargetMode="External"/><Relationship Id="rId2" Type="http://schemas.openxmlformats.org/officeDocument/2006/relationships/hyperlink" Target="http://www.motivationalinterviewing.or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Content Placeholder 5"/>
          <p:cNvGraphicFramePr>
            <a:graphicFrameLocks noGrp="1"/>
          </p:cNvGraphicFramePr>
          <p:nvPr>
            <p:ph idx="1"/>
          </p:nvPr>
        </p:nvGraphicFramePr>
        <p:xfrm>
          <a:off x="2533650" y="2153412"/>
          <a:ext cx="7124700" cy="3419856"/>
        </p:xfrm>
        <a:graphic>
          <a:graphicData uri="http://schemas.openxmlformats.org/drawingml/2006/table">
            <a:tbl>
              <a:tblPr firstRow="1" firstCol="1" bandRow="1"/>
              <a:tblGrid>
                <a:gridCol w="1400556"/>
                <a:gridCol w="972312"/>
                <a:gridCol w="972312"/>
                <a:gridCol w="3779520"/>
              </a:tblGrid>
              <a:tr h="201168">
                <a:tc>
                  <a:txBody>
                    <a:bodyPr/>
                    <a:lstStyle/>
                    <a:p>
                      <a:pPr marL="0" marR="0">
                        <a:spcBef>
                          <a:spcPts val="0"/>
                        </a:spcBef>
                        <a:spcAft>
                          <a:spcPts val="0"/>
                        </a:spcAft>
                      </a:pPr>
                      <a:r>
                        <a:rPr lang="en-US" sz="1300" b="1">
                          <a:effectLst/>
                          <a:latin typeface="Arial" panose="020B0604020202020204" pitchFamily="34" charset="0"/>
                          <a:ea typeface="Calibri" panose="020F0502020204030204" pitchFamily="34" charset="0"/>
                        </a:rPr>
                        <a:t>Date</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b="1">
                          <a:effectLst/>
                          <a:latin typeface="Arial" panose="020B0604020202020204" pitchFamily="34" charset="0"/>
                          <a:ea typeface="Calibri" panose="020F0502020204030204" pitchFamily="34" charset="0"/>
                        </a:rPr>
                        <a:t>Day</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b="1">
                          <a:effectLst/>
                          <a:latin typeface="Arial" panose="020B0604020202020204" pitchFamily="34" charset="0"/>
                          <a:ea typeface="Calibri" panose="020F0502020204030204" pitchFamily="34" charset="0"/>
                        </a:rPr>
                        <a:t>Time</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b="1">
                          <a:effectLst/>
                          <a:latin typeface="Arial" panose="020B0604020202020204" pitchFamily="34" charset="0"/>
                          <a:ea typeface="Calibri" panose="020F0502020204030204" pitchFamily="34" charset="0"/>
                        </a:rPr>
                        <a:t>Topic</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August 21</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Monday</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3-4 pm EST</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Understanding the Patient</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September 5</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Tuesday</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3-4 pm EST</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Basics of Motivational Interviewing</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September 12</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Tuesday</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3-4 pm EST</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Community Reinforcement Approach and CBT</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September 18</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Monday</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3-4 pm EST</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Dialectical Behaviour Therapy</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September 25</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Monday</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3-4 pm EST</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Seeking Safety and trauma treatment</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October 2</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Monday</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3-4 pm EST</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Contingency Management</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October 9th</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Monday</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3-4 pm EST</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Community Reinforcement Approach and Family Training</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October 16</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Monday</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panose="020F0502020204030204" pitchFamily="34" charset="0"/>
                        </a:rPr>
                        <a:t>3-4 pm EST</a:t>
                      </a:r>
                      <a:endParaRPr lang="en-US" sz="130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Arial" panose="020B0604020202020204" pitchFamily="34" charset="0"/>
                          <a:ea typeface="Calibri" panose="020F0502020204030204" pitchFamily="34" charset="0"/>
                        </a:rPr>
                        <a:t>Putting it all together – building competency in practice</a:t>
                      </a:r>
                      <a:endParaRPr lang="en-US" sz="1300" dirty="0">
                        <a:effectLst/>
                        <a:latin typeface="Calibri" panose="020F0502020204030204" pitchFamily="34" charset="0"/>
                        <a:ea typeface="Calibri" panose="020F0502020204030204" pitchFamily="34" charset="0"/>
                      </a:endParaRPr>
                    </a:p>
                  </a:txBody>
                  <a:tcPr marL="82296" marR="82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7395BF2A-C319-4F29-873E-1ABED09E0044}" type="slidenum">
              <a:rPr lang="en-US" smtClean="0"/>
              <a:pPr/>
              <a:t>1</a:t>
            </a:fld>
            <a:endParaRPr lang="en-US" dirty="0"/>
          </a:p>
        </p:txBody>
      </p:sp>
      <p:sp>
        <p:nvSpPr>
          <p:cNvPr id="7" name="Rectangle 1"/>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US" sz="2160"/>
          </a:p>
        </p:txBody>
      </p:sp>
    </p:spTree>
    <p:extLst>
      <p:ext uri="{BB962C8B-B14F-4D97-AF65-F5344CB8AC3E}">
        <p14:creationId xmlns:p14="http://schemas.microsoft.com/office/powerpoint/2010/main" val="55545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4"/>
          <p:cNvSpPr>
            <a:spLocks noGrp="1"/>
          </p:cNvSpPr>
          <p:nvPr>
            <p:ph idx="1"/>
          </p:nvPr>
        </p:nvSpPr>
        <p:spPr>
          <a:xfrm>
            <a:off x="4107180" y="1524000"/>
            <a:ext cx="5760720" cy="4495800"/>
          </a:xfrm>
        </p:spPr>
        <p:txBody>
          <a:bodyPr/>
          <a:lstStyle/>
          <a:p>
            <a:pPr marL="748894" lvl="2" indent="0">
              <a:buNone/>
              <a:defRPr/>
            </a:pPr>
            <a:r>
              <a:rPr lang="en-US" altLang="en-US" sz="2640" dirty="0"/>
              <a:t>Think of a change in your life that </a:t>
            </a:r>
            <a:r>
              <a:rPr lang="en-US" altLang="en-US" sz="2640" i="1" dirty="0"/>
              <a:t>someone else</a:t>
            </a:r>
            <a:r>
              <a:rPr lang="en-US" altLang="en-US" sz="2640" dirty="0"/>
              <a:t> thinks you should make, which you haven’t yet decided to act on. </a:t>
            </a:r>
          </a:p>
        </p:txBody>
      </p:sp>
      <p:pic>
        <p:nvPicPr>
          <p:cNvPr id="18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649" y="1700213"/>
            <a:ext cx="226314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p:txBody>
          <a:bodyPr/>
          <a:lstStyle/>
          <a:p>
            <a:r>
              <a:rPr lang="en-US" dirty="0">
                <a:latin typeface="Calibri" charset="0"/>
              </a:rPr>
              <a:t>The Nature of Motivation</a:t>
            </a:r>
          </a:p>
        </p:txBody>
      </p:sp>
    </p:spTree>
    <p:extLst>
      <p:ext uri="{BB962C8B-B14F-4D97-AF65-F5344CB8AC3E}">
        <p14:creationId xmlns:p14="http://schemas.microsoft.com/office/powerpoint/2010/main" val="301639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4"/>
          <p:cNvSpPr>
            <a:spLocks noGrp="1"/>
          </p:cNvSpPr>
          <p:nvPr>
            <p:ph idx="1"/>
          </p:nvPr>
        </p:nvSpPr>
        <p:spPr>
          <a:xfrm>
            <a:off x="4107180" y="1524000"/>
            <a:ext cx="5760720" cy="4495800"/>
          </a:xfrm>
        </p:spPr>
        <p:txBody>
          <a:bodyPr>
            <a:normAutofit/>
          </a:bodyPr>
          <a:lstStyle/>
          <a:p>
            <a:pPr marL="748894" lvl="2" indent="0">
              <a:buNone/>
              <a:defRPr/>
            </a:pPr>
            <a:r>
              <a:rPr lang="en-US" altLang="en-US" sz="2640" dirty="0"/>
              <a:t>Think of a change in your life that </a:t>
            </a:r>
            <a:r>
              <a:rPr lang="en-US" altLang="en-US" sz="2640" i="1" dirty="0"/>
              <a:t>someone else</a:t>
            </a:r>
            <a:r>
              <a:rPr lang="en-US" altLang="en-US" sz="2640" dirty="0"/>
              <a:t> thinks you should make, which you haven’t yet decided to act on. </a:t>
            </a:r>
          </a:p>
          <a:p>
            <a:pPr marL="748894" lvl="2" indent="0">
              <a:buNone/>
              <a:defRPr/>
            </a:pPr>
            <a:r>
              <a:rPr lang="en-US" altLang="en-US" dirty="0">
                <a:solidFill>
                  <a:srgbClr val="C0504D"/>
                </a:solidFill>
                <a:ea typeface="+mn-ea"/>
              </a:rPr>
              <a:t>With a partner, discuss: </a:t>
            </a:r>
          </a:p>
          <a:p>
            <a:pPr lvl="2" eaLnBrk="1" hangingPunct="1">
              <a:defRPr/>
            </a:pPr>
            <a:r>
              <a:rPr lang="en-US" altLang="en-US" dirty="0">
                <a:solidFill>
                  <a:srgbClr val="C0504D"/>
                </a:solidFill>
                <a:ea typeface="+mn-ea"/>
              </a:rPr>
              <a:t>The last time it came up, who started the conversation? </a:t>
            </a:r>
          </a:p>
          <a:p>
            <a:pPr lvl="2" eaLnBrk="1" hangingPunct="1">
              <a:defRPr/>
            </a:pPr>
            <a:r>
              <a:rPr lang="en-US" altLang="en-US" dirty="0">
                <a:solidFill>
                  <a:srgbClr val="C0504D"/>
                </a:solidFill>
                <a:ea typeface="+mn-ea"/>
              </a:rPr>
              <a:t>How did the conversation unfold? What did they say? What did you say? </a:t>
            </a:r>
          </a:p>
          <a:p>
            <a:pPr lvl="2" eaLnBrk="1" hangingPunct="1">
              <a:defRPr/>
            </a:pPr>
            <a:r>
              <a:rPr lang="en-US" altLang="en-US" dirty="0">
                <a:solidFill>
                  <a:srgbClr val="C0504D"/>
                </a:solidFill>
                <a:ea typeface="+mn-ea"/>
              </a:rPr>
              <a:t>How did you feel? </a:t>
            </a:r>
          </a:p>
          <a:p>
            <a:pPr lvl="2" eaLnBrk="1" hangingPunct="1">
              <a:defRPr/>
            </a:pPr>
            <a:r>
              <a:rPr lang="en-US" altLang="en-US" dirty="0">
                <a:solidFill>
                  <a:srgbClr val="C0504D"/>
                </a:solidFill>
                <a:ea typeface="+mn-ea"/>
              </a:rPr>
              <a:t>Were you more or less motivated? </a:t>
            </a:r>
          </a:p>
        </p:txBody>
      </p:sp>
      <p:pic>
        <p:nvPicPr>
          <p:cNvPr id="18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649" y="1700213"/>
            <a:ext cx="226314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p:txBody>
          <a:bodyPr/>
          <a:lstStyle/>
          <a:p>
            <a:r>
              <a:rPr lang="en-US" dirty="0">
                <a:latin typeface="Calibri" charset="0"/>
              </a:rPr>
              <a:t>The Nature of Motivation</a:t>
            </a:r>
          </a:p>
        </p:txBody>
      </p:sp>
    </p:spTree>
    <p:extLst>
      <p:ext uri="{BB962C8B-B14F-4D97-AF65-F5344CB8AC3E}">
        <p14:creationId xmlns:p14="http://schemas.microsoft.com/office/powerpoint/2010/main" val="4124108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000000"/>
                </a:solidFill>
                <a:ea typeface="+mj-ea"/>
                <a:cs typeface="+mj-cs"/>
              </a:rPr>
              <a:t>The Nature of Motivation</a:t>
            </a:r>
          </a:p>
        </p:txBody>
      </p:sp>
      <p:sp>
        <p:nvSpPr>
          <p:cNvPr id="19458" name="Content Placeholder 2"/>
          <p:cNvSpPr>
            <a:spLocks noGrp="1"/>
          </p:cNvSpPr>
          <p:nvPr>
            <p:ph sz="quarter" idx="4294967295"/>
          </p:nvPr>
        </p:nvSpPr>
        <p:spPr>
          <a:xfrm>
            <a:off x="4735049" y="1557340"/>
            <a:ext cx="4944257" cy="4338637"/>
          </a:xfrm>
        </p:spPr>
        <p:txBody>
          <a:bodyPr/>
          <a:lstStyle/>
          <a:p>
            <a:pPr marL="0" indent="0">
              <a:buNone/>
            </a:pPr>
            <a:r>
              <a:rPr lang="en-CA" dirty="0">
                <a:latin typeface="Calibri" charset="0"/>
              </a:rPr>
              <a:t>Discussion points:</a:t>
            </a:r>
          </a:p>
          <a:p>
            <a:endParaRPr lang="en-CA" dirty="0">
              <a:latin typeface="Calibri" charset="0"/>
            </a:endParaRPr>
          </a:p>
          <a:p>
            <a:endParaRPr lang="en-CA" dirty="0">
              <a:latin typeface="Calibri"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649" y="1700213"/>
            <a:ext cx="226314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912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4"/>
          <p:cNvSpPr>
            <a:spLocks noGrp="1"/>
          </p:cNvSpPr>
          <p:nvPr>
            <p:ph idx="1"/>
          </p:nvPr>
        </p:nvSpPr>
        <p:spPr>
          <a:xfrm>
            <a:off x="4175760" y="2500313"/>
            <a:ext cx="5760720" cy="2286000"/>
          </a:xfrm>
        </p:spPr>
        <p:txBody>
          <a:bodyPr>
            <a:normAutofit/>
          </a:bodyPr>
          <a:lstStyle/>
          <a:p>
            <a:pPr marL="748894" lvl="2" indent="0">
              <a:buNone/>
              <a:defRPr/>
            </a:pPr>
            <a:r>
              <a:rPr lang="en-US" altLang="en-US" sz="3360" dirty="0"/>
              <a:t>Think of someone who was a helpful guide for you during a time of challenge or growth</a:t>
            </a:r>
            <a:r>
              <a:rPr lang="en-US" altLang="en-US" sz="3000" dirty="0"/>
              <a:t>….</a:t>
            </a:r>
          </a:p>
        </p:txBody>
      </p:sp>
      <p:pic>
        <p:nvPicPr>
          <p:cNvPr id="18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649" y="1700213"/>
            <a:ext cx="226314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p:txBody>
          <a:bodyPr/>
          <a:lstStyle/>
          <a:p>
            <a:r>
              <a:rPr lang="en-US" dirty="0">
                <a:latin typeface="Calibri" charset="0"/>
              </a:rPr>
              <a:t>The Nature of Motivation</a:t>
            </a:r>
          </a:p>
        </p:txBody>
      </p:sp>
    </p:spTree>
    <p:extLst>
      <p:ext uri="{BB962C8B-B14F-4D97-AF65-F5344CB8AC3E}">
        <p14:creationId xmlns:p14="http://schemas.microsoft.com/office/powerpoint/2010/main" val="9947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F179278C-6D14-4F0C-978B-34126EA7102E}"/>
              </a:ext>
            </a:extLst>
          </p:cNvPr>
          <p:cNvSpPr>
            <a:spLocks noGrp="1"/>
          </p:cNvSpPr>
          <p:nvPr>
            <p:ph idx="1"/>
          </p:nvPr>
        </p:nvSpPr>
        <p:spPr/>
        <p:txBody>
          <a:bodyPr/>
          <a:lstStyle/>
          <a:p>
            <a:r>
              <a:rPr lang="en-CA" dirty="0"/>
              <a:t>What was helpful about that person?</a:t>
            </a:r>
          </a:p>
          <a:p>
            <a:endParaRPr lang="en-CA" dirty="0"/>
          </a:p>
          <a:p>
            <a:endParaRPr lang="en-CA" dirty="0"/>
          </a:p>
          <a:p>
            <a:endParaRPr lang="en-CA" dirty="0"/>
          </a:p>
          <a:p>
            <a:r>
              <a:rPr lang="en-CA" dirty="0"/>
              <a:t>What was different than other people that were not helpful?</a:t>
            </a:r>
          </a:p>
        </p:txBody>
      </p:sp>
      <p:sp>
        <p:nvSpPr>
          <p:cNvPr id="3" name="Slide Number Placeholder 2"/>
          <p:cNvSpPr>
            <a:spLocks noGrp="1"/>
          </p:cNvSpPr>
          <p:nvPr>
            <p:ph type="sldNum" sz="quarter" idx="12"/>
          </p:nvPr>
        </p:nvSpPr>
        <p:spPr/>
        <p:txBody>
          <a:bodyPr/>
          <a:lstStyle/>
          <a:p>
            <a:fld id="{7395BF2A-C319-4F29-873E-1ABED09E0044}" type="slidenum">
              <a:rPr lang="en-US" smtClean="0"/>
              <a:pPr/>
              <a:t>14</a:t>
            </a:fld>
            <a:endParaRPr lang="en-US"/>
          </a:p>
        </p:txBody>
      </p:sp>
    </p:spTree>
    <p:extLst>
      <p:ext uri="{BB962C8B-B14F-4D97-AF65-F5344CB8AC3E}">
        <p14:creationId xmlns:p14="http://schemas.microsoft.com/office/powerpoint/2010/main" val="72749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360" dirty="0">
                <a:solidFill>
                  <a:srgbClr val="000000"/>
                </a:solidFill>
              </a:rPr>
              <a:t>The Nature of Motivation</a:t>
            </a:r>
          </a:p>
        </p:txBody>
      </p:sp>
      <p:sp>
        <p:nvSpPr>
          <p:cNvPr id="19458" name="Content Placeholder 2"/>
          <p:cNvSpPr>
            <a:spLocks noGrp="1"/>
          </p:cNvSpPr>
          <p:nvPr>
            <p:ph sz="quarter" idx="4294967295"/>
          </p:nvPr>
        </p:nvSpPr>
        <p:spPr>
          <a:xfrm>
            <a:off x="4735049" y="1557340"/>
            <a:ext cx="4944257" cy="4338637"/>
          </a:xfrm>
        </p:spPr>
        <p:txBody>
          <a:bodyPr/>
          <a:lstStyle/>
          <a:p>
            <a:pPr marL="0" indent="0">
              <a:buNone/>
            </a:pPr>
            <a:r>
              <a:rPr lang="en-CA" dirty="0">
                <a:latin typeface="Calibri" charset="0"/>
              </a:rPr>
              <a:t>Discussion points:</a:t>
            </a:r>
          </a:p>
          <a:p>
            <a:endParaRPr lang="en-CA" dirty="0">
              <a:latin typeface="Calibri" charset="0"/>
            </a:endParaRPr>
          </a:p>
          <a:p>
            <a:endParaRPr lang="en-CA" dirty="0">
              <a:latin typeface="Calibri"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649" y="1700213"/>
            <a:ext cx="226314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49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a:latin typeface="Calibri" charset="0"/>
              </a:rPr>
              <a:t>Key Points</a:t>
            </a:r>
          </a:p>
        </p:txBody>
      </p:sp>
      <p:sp>
        <p:nvSpPr>
          <p:cNvPr id="57346" name="Content Placeholder 2"/>
          <p:cNvSpPr>
            <a:spLocks noGrp="1"/>
          </p:cNvSpPr>
          <p:nvPr>
            <p:ph idx="1"/>
          </p:nvPr>
        </p:nvSpPr>
        <p:spPr/>
        <p:txBody>
          <a:bodyPr/>
          <a:lstStyle/>
          <a:p>
            <a:r>
              <a:rPr lang="en-US" dirty="0">
                <a:latin typeface="Calibri" charset="0"/>
              </a:rPr>
              <a:t>Ambivalence is normal</a:t>
            </a:r>
          </a:p>
          <a:p>
            <a:r>
              <a:rPr lang="en-US" dirty="0">
                <a:latin typeface="Calibri" charset="0"/>
              </a:rPr>
              <a:t>Relationships matter</a:t>
            </a:r>
          </a:p>
          <a:p>
            <a:r>
              <a:rPr lang="en-US" dirty="0">
                <a:latin typeface="Calibri" charset="0"/>
              </a:rPr>
              <a:t>Motivation is dynamic</a:t>
            </a:r>
          </a:p>
          <a:p>
            <a:r>
              <a:rPr lang="en-US" dirty="0">
                <a:latin typeface="Calibri" charset="0"/>
              </a:rPr>
              <a:t>From the perspective of MI, no one is “totally unmotivated” or “resistant to change”.  </a:t>
            </a:r>
          </a:p>
          <a:p>
            <a:pPr lvl="1"/>
            <a:r>
              <a:rPr lang="en-US" dirty="0">
                <a:latin typeface="Calibri" charset="0"/>
              </a:rPr>
              <a:t>Instead, we speak about “sustain talk” or “discord” in the relationship.</a:t>
            </a:r>
          </a:p>
        </p:txBody>
      </p:sp>
    </p:spTree>
    <p:extLst>
      <p:ext uri="{BB962C8B-B14F-4D97-AF65-F5344CB8AC3E}">
        <p14:creationId xmlns:p14="http://schemas.microsoft.com/office/powerpoint/2010/main" val="521633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solidFill>
                  <a:srgbClr val="000000"/>
                </a:solidFill>
                <a:latin typeface="Calibri" charset="0"/>
              </a:rPr>
              <a:t>What is MI?</a:t>
            </a:r>
          </a:p>
        </p:txBody>
      </p:sp>
      <p:pic>
        <p:nvPicPr>
          <p:cNvPr id="5" name="Content Placeholder 4"/>
          <p:cNvPicPr>
            <a:picLocks noGrp="1" noChangeAspect="1"/>
          </p:cNvPicPr>
          <p:nvPr>
            <p:ph sz="half" idx="2"/>
          </p:nvPr>
        </p:nvPicPr>
        <p:blipFill rotWithShape="1">
          <a:blip r:embed="rId3"/>
          <a:srcRect l="17240" r="16514"/>
          <a:stretch/>
        </p:blipFill>
        <p:spPr>
          <a:xfrm>
            <a:off x="7464152" y="1340769"/>
            <a:ext cx="3024336" cy="4827363"/>
          </a:xfrm>
          <a:effectLst>
            <a:softEdge rad="112500"/>
          </a:effectLst>
        </p:spPr>
      </p:pic>
      <p:sp>
        <p:nvSpPr>
          <p:cNvPr id="6" name="Content Placeholder 2"/>
          <p:cNvSpPr txBox="1">
            <a:spLocks/>
          </p:cNvSpPr>
          <p:nvPr/>
        </p:nvSpPr>
        <p:spPr bwMode="auto">
          <a:xfrm>
            <a:off x="2063750" y="1341438"/>
            <a:ext cx="5443538"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3600" i="1" dirty="0">
              <a:solidFill>
                <a:srgbClr val="000000"/>
              </a:solidFill>
            </a:endParaRPr>
          </a:p>
          <a:p>
            <a:pPr marL="0" indent="0">
              <a:buNone/>
              <a:defRPr/>
            </a:pPr>
            <a:r>
              <a:rPr lang="en-US" sz="3600" i="1" dirty="0">
                <a:solidFill>
                  <a:srgbClr val="000000"/>
                </a:solidFill>
              </a:rPr>
              <a:t>“A gentler and more productive conversation about change”</a:t>
            </a:r>
          </a:p>
          <a:p>
            <a:pPr marL="0" indent="0">
              <a:buNone/>
              <a:defRPr/>
            </a:pPr>
            <a:r>
              <a:rPr lang="en-US" sz="3600" i="1" dirty="0">
                <a:solidFill>
                  <a:srgbClr val="000000"/>
                </a:solidFill>
              </a:rPr>
              <a:t>			</a:t>
            </a:r>
            <a:r>
              <a:rPr lang="en-US" sz="2000" i="1" dirty="0">
                <a:solidFill>
                  <a:srgbClr val="000000"/>
                </a:solidFill>
              </a:rPr>
              <a:t>-Stephen </a:t>
            </a:r>
            <a:r>
              <a:rPr lang="en-US" sz="2000" i="1" dirty="0" err="1">
                <a:solidFill>
                  <a:srgbClr val="000000"/>
                </a:solidFill>
              </a:rPr>
              <a:t>Rollnick</a:t>
            </a:r>
            <a:endParaRPr lang="en-US" sz="2000" i="1" dirty="0">
              <a:solidFill>
                <a:srgbClr val="000000"/>
              </a:solidFill>
            </a:endParaRPr>
          </a:p>
          <a:p>
            <a:pPr>
              <a:defRPr/>
            </a:pPr>
            <a:endParaRPr lang="en-US" dirty="0"/>
          </a:p>
        </p:txBody>
      </p:sp>
    </p:spTree>
    <p:extLst>
      <p:ext uri="{BB962C8B-B14F-4D97-AF65-F5344CB8AC3E}">
        <p14:creationId xmlns:p14="http://schemas.microsoft.com/office/powerpoint/2010/main" val="196730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209800" y="76200"/>
            <a:ext cx="7772400" cy="1524000"/>
          </a:xfrm>
        </p:spPr>
        <p:txBody>
          <a:bodyPr/>
          <a:lstStyle/>
          <a:p>
            <a:pPr eaLnBrk="1" hangingPunct="1"/>
            <a:r>
              <a:rPr lang="en-US">
                <a:solidFill>
                  <a:srgbClr val="000000"/>
                </a:solidFill>
                <a:latin typeface="Calibri" charset="0"/>
              </a:rPr>
              <a:t>The Spirit of MI</a:t>
            </a:r>
            <a:endParaRPr lang="en-CA">
              <a:solidFill>
                <a:srgbClr val="000000"/>
              </a:solidFill>
              <a:latin typeface="Calibri" charset="0"/>
            </a:endParaRPr>
          </a:p>
        </p:txBody>
      </p:sp>
      <p:pic>
        <p:nvPicPr>
          <p:cNvPr id="21506" name="Picture 3" descr="Ballroom Dancing.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08213" y="1484314"/>
            <a:ext cx="2671762"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inde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2263" y="1628775"/>
            <a:ext cx="29337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p:cNvSpPr txBox="1">
            <a:spLocks noChangeArrowheads="1"/>
          </p:cNvSpPr>
          <p:nvPr/>
        </p:nvSpPr>
        <p:spPr bwMode="auto">
          <a:xfrm>
            <a:off x="5519738" y="2636839"/>
            <a:ext cx="129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5400">
                <a:solidFill>
                  <a:srgbClr val="2A6EBB"/>
                </a:solidFill>
              </a:rPr>
              <a:t>vs.</a:t>
            </a:r>
            <a:endParaRPr lang="en-CA" sz="5400">
              <a:solidFill>
                <a:srgbClr val="2A6EBB"/>
              </a:solidFill>
            </a:endParaRPr>
          </a:p>
        </p:txBody>
      </p:sp>
      <p:sp>
        <p:nvSpPr>
          <p:cNvPr id="6" name="Content Placeholder 2"/>
          <p:cNvSpPr txBox="1">
            <a:spLocks/>
          </p:cNvSpPr>
          <p:nvPr/>
        </p:nvSpPr>
        <p:spPr>
          <a:xfrm>
            <a:off x="2423592" y="4941168"/>
            <a:ext cx="2232248" cy="1621426"/>
          </a:xfrm>
          <a:prstGeom prst="rect">
            <a:avLst/>
          </a:prstGeom>
          <a:solidFill>
            <a:schemeClr val="lt1">
              <a:alpha val="60000"/>
            </a:schemeClr>
          </a:solidFill>
          <a:ln w="25400" cap="flat" cmpd="sng" algn="ctr">
            <a:noFill/>
            <a:prstDash val="solid"/>
          </a:ln>
          <a:effectLst>
            <a:softEdge rad="127000"/>
          </a:effectLst>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457200" lvl="1" indent="0">
              <a:buNone/>
              <a:defRPr/>
            </a:pPr>
            <a:endParaRPr lang="en-US" sz="2400" b="1" dirty="0">
              <a:solidFill>
                <a:schemeClr val="tx2">
                  <a:lumMod val="50000"/>
                </a:schemeClr>
              </a:solidFill>
            </a:endParaRPr>
          </a:p>
          <a:p>
            <a:pPr marL="457200" lvl="1" indent="0">
              <a:buNone/>
              <a:defRPr/>
            </a:pPr>
            <a:r>
              <a:rPr lang="en-US" sz="2400" b="1" dirty="0">
                <a:solidFill>
                  <a:schemeClr val="tx2">
                    <a:lumMod val="50000"/>
                  </a:schemeClr>
                </a:solidFill>
              </a:rPr>
              <a:t>P</a:t>
            </a:r>
            <a:r>
              <a:rPr lang="en-US" sz="2400" dirty="0">
                <a:solidFill>
                  <a:schemeClr val="tx2">
                    <a:lumMod val="50000"/>
                  </a:schemeClr>
                </a:solidFill>
              </a:rPr>
              <a:t>artnership</a:t>
            </a:r>
          </a:p>
          <a:p>
            <a:pPr marL="457200" lvl="1" indent="0">
              <a:buNone/>
              <a:defRPr/>
            </a:pPr>
            <a:r>
              <a:rPr lang="en-US" sz="2400" b="1" dirty="0">
                <a:solidFill>
                  <a:schemeClr val="tx2">
                    <a:lumMod val="50000"/>
                  </a:schemeClr>
                </a:solidFill>
              </a:rPr>
              <a:t>A</a:t>
            </a:r>
            <a:r>
              <a:rPr lang="en-US" sz="2400" dirty="0">
                <a:solidFill>
                  <a:schemeClr val="tx2">
                    <a:lumMod val="50000"/>
                  </a:schemeClr>
                </a:solidFill>
              </a:rPr>
              <a:t>cceptance</a:t>
            </a:r>
          </a:p>
          <a:p>
            <a:pPr marL="457200" lvl="1" indent="0">
              <a:buNone/>
              <a:defRPr/>
            </a:pPr>
            <a:r>
              <a:rPr lang="en-US" sz="2400" b="1" dirty="0">
                <a:solidFill>
                  <a:schemeClr val="tx2">
                    <a:lumMod val="50000"/>
                  </a:schemeClr>
                </a:solidFill>
              </a:rPr>
              <a:t>C</a:t>
            </a:r>
            <a:r>
              <a:rPr lang="en-US" sz="2400" dirty="0">
                <a:solidFill>
                  <a:schemeClr val="tx2">
                    <a:lumMod val="50000"/>
                  </a:schemeClr>
                </a:solidFill>
              </a:rPr>
              <a:t>ompassion</a:t>
            </a:r>
          </a:p>
          <a:p>
            <a:pPr marL="457200" lvl="1" indent="0">
              <a:buNone/>
              <a:defRPr/>
            </a:pPr>
            <a:r>
              <a:rPr lang="en-US" sz="2400" b="1" dirty="0">
                <a:solidFill>
                  <a:schemeClr val="tx2">
                    <a:lumMod val="50000"/>
                  </a:schemeClr>
                </a:solidFill>
              </a:rPr>
              <a:t>E</a:t>
            </a:r>
            <a:r>
              <a:rPr lang="en-US" sz="2400" dirty="0">
                <a:solidFill>
                  <a:schemeClr val="tx2">
                    <a:lumMod val="50000"/>
                  </a:schemeClr>
                </a:solidFill>
              </a:rPr>
              <a:t>vocation</a:t>
            </a:r>
          </a:p>
          <a:p>
            <a:pPr marL="457200" lvl="1" indent="0">
              <a:buNone/>
              <a:defRPr/>
            </a:pPr>
            <a:endParaRPr lang="en-US" sz="2400" dirty="0">
              <a:solidFill>
                <a:schemeClr val="tx2">
                  <a:lumMod val="50000"/>
                </a:schemeClr>
              </a:solidFill>
            </a:endParaRPr>
          </a:p>
          <a:p>
            <a:pPr>
              <a:defRPr/>
            </a:pPr>
            <a:endParaRPr lang="en-CA" dirty="0"/>
          </a:p>
        </p:txBody>
      </p:sp>
      <p:sp>
        <p:nvSpPr>
          <p:cNvPr id="7" name="Content Placeholder 2"/>
          <p:cNvSpPr txBox="1">
            <a:spLocks/>
          </p:cNvSpPr>
          <p:nvPr/>
        </p:nvSpPr>
        <p:spPr>
          <a:xfrm>
            <a:off x="6888088" y="4869160"/>
            <a:ext cx="2232248" cy="1621426"/>
          </a:xfrm>
          <a:prstGeom prst="rect">
            <a:avLst/>
          </a:prstGeom>
          <a:solidFill>
            <a:schemeClr val="lt1">
              <a:alpha val="60000"/>
            </a:schemeClr>
          </a:solidFill>
          <a:ln w="25400" cap="flat" cmpd="sng" algn="ctr">
            <a:noFill/>
            <a:prstDash val="solid"/>
          </a:ln>
          <a:effectLst>
            <a:softEdge rad="127000"/>
          </a:effectLst>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457200" lvl="1" indent="0">
              <a:buNone/>
              <a:defRPr/>
            </a:pPr>
            <a:endParaRPr lang="en-US" sz="2400" b="1" dirty="0">
              <a:solidFill>
                <a:schemeClr val="tx2">
                  <a:lumMod val="50000"/>
                </a:schemeClr>
              </a:solidFill>
            </a:endParaRPr>
          </a:p>
          <a:p>
            <a:pPr marL="457200" lvl="1" indent="0">
              <a:buNone/>
              <a:defRPr/>
            </a:pPr>
            <a:r>
              <a:rPr lang="en-US" sz="2400" b="1" dirty="0">
                <a:solidFill>
                  <a:schemeClr val="tx2">
                    <a:lumMod val="50000"/>
                  </a:schemeClr>
                </a:solidFill>
              </a:rPr>
              <a:t>P</a:t>
            </a:r>
            <a:r>
              <a:rPr lang="en-US" sz="2400" dirty="0">
                <a:solidFill>
                  <a:schemeClr val="tx2">
                    <a:lumMod val="50000"/>
                  </a:schemeClr>
                </a:solidFill>
              </a:rPr>
              <a:t>ressure</a:t>
            </a:r>
          </a:p>
          <a:p>
            <a:pPr marL="457200" lvl="1" indent="0">
              <a:buNone/>
              <a:defRPr/>
            </a:pPr>
            <a:r>
              <a:rPr lang="en-US" sz="2400" b="1" dirty="0">
                <a:solidFill>
                  <a:schemeClr val="tx2">
                    <a:lumMod val="50000"/>
                  </a:schemeClr>
                </a:solidFill>
              </a:rPr>
              <a:t>A</a:t>
            </a:r>
            <a:r>
              <a:rPr lang="en-US" sz="2400" dirty="0">
                <a:solidFill>
                  <a:schemeClr val="tx2">
                    <a:lumMod val="50000"/>
                  </a:schemeClr>
                </a:solidFill>
              </a:rPr>
              <a:t>uthority</a:t>
            </a:r>
          </a:p>
          <a:p>
            <a:pPr marL="457200" lvl="1" indent="0">
              <a:buNone/>
              <a:defRPr/>
            </a:pPr>
            <a:r>
              <a:rPr lang="en-US" sz="2400" b="1" dirty="0">
                <a:solidFill>
                  <a:schemeClr val="tx2">
                    <a:lumMod val="50000"/>
                  </a:schemeClr>
                </a:solidFill>
              </a:rPr>
              <a:t>C</a:t>
            </a:r>
            <a:r>
              <a:rPr lang="en-US" sz="2400" dirty="0">
                <a:solidFill>
                  <a:schemeClr val="tx2">
                    <a:lumMod val="50000"/>
                  </a:schemeClr>
                </a:solidFill>
              </a:rPr>
              <a:t>onfrontation</a:t>
            </a:r>
          </a:p>
          <a:p>
            <a:pPr marL="457200" lvl="1" indent="0">
              <a:buNone/>
              <a:defRPr/>
            </a:pPr>
            <a:r>
              <a:rPr lang="en-US" sz="2400" b="1" dirty="0">
                <a:solidFill>
                  <a:schemeClr val="tx2">
                    <a:lumMod val="50000"/>
                  </a:schemeClr>
                </a:solidFill>
              </a:rPr>
              <a:t>E</a:t>
            </a:r>
            <a:r>
              <a:rPr lang="en-US" sz="2400" dirty="0">
                <a:solidFill>
                  <a:schemeClr val="tx2">
                    <a:lumMod val="50000"/>
                  </a:schemeClr>
                </a:solidFill>
              </a:rPr>
              <a:t>ducation</a:t>
            </a:r>
          </a:p>
          <a:p>
            <a:pPr marL="457200" lvl="1" indent="0">
              <a:buNone/>
              <a:defRPr/>
            </a:pPr>
            <a:endParaRPr lang="en-US" sz="2400" dirty="0">
              <a:solidFill>
                <a:schemeClr val="tx2">
                  <a:lumMod val="50000"/>
                </a:schemeClr>
              </a:solidFill>
            </a:endParaRPr>
          </a:p>
          <a:p>
            <a:pPr>
              <a:defRPr/>
            </a:pPr>
            <a:endParaRPr lang="en-CA" dirty="0"/>
          </a:p>
        </p:txBody>
      </p:sp>
      <p:sp>
        <p:nvSpPr>
          <p:cNvPr id="3" name="&quot;No&quot; Symbol 2"/>
          <p:cNvSpPr/>
          <p:nvPr/>
        </p:nvSpPr>
        <p:spPr>
          <a:xfrm rot="16200000">
            <a:off x="7104212" y="4896833"/>
            <a:ext cx="1944016" cy="1944216"/>
          </a:xfrm>
          <a:prstGeom prst="noSmoking">
            <a:avLst>
              <a:gd name="adj" fmla="val 7893"/>
            </a:avLst>
          </a:prstGeom>
          <a:solidFill>
            <a:srgbClr val="FF000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367808" y="5157193"/>
            <a:ext cx="1656184" cy="1200329"/>
          </a:xfrm>
          <a:prstGeom prst="rect">
            <a:avLst/>
          </a:prstGeom>
          <a:noFill/>
        </p:spPr>
        <p:txBody>
          <a:bodyPr wrap="square" rtlCol="0">
            <a:spAutoFit/>
          </a:bodyPr>
          <a:lstStyle/>
          <a:p>
            <a:r>
              <a:rPr lang="en-US" sz="7200" dirty="0">
                <a:solidFill>
                  <a:schemeClr val="accent3">
                    <a:lumMod val="50000"/>
                  </a:schemeClr>
                </a:solidFill>
                <a:latin typeface="Zapf Dingbats"/>
                <a:ea typeface="Zapf Dingbats"/>
                <a:cs typeface="Zapf Dingbats"/>
                <a:sym typeface="Zapf Dingbats"/>
              </a:rPr>
              <a:t>✔</a:t>
            </a:r>
            <a:endParaRPr lang="en-US" dirty="0">
              <a:solidFill>
                <a:schemeClr val="accent3">
                  <a:lumMod val="50000"/>
                </a:schemeClr>
              </a:solidFill>
            </a:endParaRPr>
          </a:p>
        </p:txBody>
      </p:sp>
    </p:spTree>
    <p:extLst>
      <p:ext uri="{BB962C8B-B14F-4D97-AF65-F5344CB8AC3E}">
        <p14:creationId xmlns:p14="http://schemas.microsoft.com/office/powerpoint/2010/main" val="1615975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63752" y="1844824"/>
            <a:ext cx="4752528" cy="4752528"/>
            <a:chOff x="2339752" y="1844824"/>
            <a:chExt cx="4752528" cy="4752528"/>
          </a:xfrm>
        </p:grpSpPr>
        <p:pic>
          <p:nvPicPr>
            <p:cNvPr id="3" name="Picture 2"/>
            <p:cNvPicPr>
              <a:picLocks noChangeAspect="1"/>
            </p:cNvPicPr>
            <p:nvPr/>
          </p:nvPicPr>
          <p:blipFill>
            <a:blip r:embed="rId2"/>
            <a:stretch>
              <a:fillRect/>
            </a:stretch>
          </p:blipFill>
          <p:spPr>
            <a:xfrm>
              <a:off x="2339752" y="1844824"/>
              <a:ext cx="4752528" cy="4752528"/>
            </a:xfrm>
            <a:prstGeom prst="rect">
              <a:avLst/>
            </a:prstGeom>
          </p:spPr>
        </p:pic>
        <p:sp>
          <p:nvSpPr>
            <p:cNvPr id="6" name="Oval 5"/>
            <p:cNvSpPr/>
            <p:nvPr/>
          </p:nvSpPr>
          <p:spPr>
            <a:xfrm>
              <a:off x="4139952" y="3068960"/>
              <a:ext cx="2376264" cy="22322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36867" t="33556" r="17002" b="31149"/>
            <a:stretch/>
          </p:blipFill>
          <p:spPr>
            <a:xfrm rot="18140628">
              <a:off x="3618728" y="3461069"/>
              <a:ext cx="2192405" cy="1677432"/>
            </a:xfrm>
            <a:prstGeom prst="rect">
              <a:avLst/>
            </a:prstGeom>
          </p:spPr>
        </p:pic>
      </p:grpSp>
      <p:sp>
        <p:nvSpPr>
          <p:cNvPr id="2" name="Title 1"/>
          <p:cNvSpPr>
            <a:spLocks noGrp="1"/>
          </p:cNvSpPr>
          <p:nvPr>
            <p:ph type="title"/>
          </p:nvPr>
        </p:nvSpPr>
        <p:spPr/>
        <p:txBody>
          <a:bodyPr/>
          <a:lstStyle/>
          <a:p>
            <a:r>
              <a:rPr lang="en-US" dirty="0"/>
              <a:t>The Spirit of MI</a:t>
            </a:r>
          </a:p>
        </p:txBody>
      </p:sp>
      <p:sp>
        <p:nvSpPr>
          <p:cNvPr id="8" name="TextBox 7"/>
          <p:cNvSpPr txBox="1"/>
          <p:nvPr/>
        </p:nvSpPr>
        <p:spPr>
          <a:xfrm>
            <a:off x="5519936" y="1484784"/>
            <a:ext cx="1337226" cy="523220"/>
          </a:xfrm>
          <a:prstGeom prst="rect">
            <a:avLst/>
          </a:prstGeom>
          <a:noFill/>
        </p:spPr>
        <p:txBody>
          <a:bodyPr wrap="none" rtlCol="0">
            <a:spAutoFit/>
          </a:bodyPr>
          <a:lstStyle/>
          <a:p>
            <a:r>
              <a:rPr lang="en-US" sz="2800" b="1" dirty="0">
                <a:solidFill>
                  <a:schemeClr val="accent3">
                    <a:lumMod val="50000"/>
                  </a:schemeClr>
                </a:solidFill>
              </a:rPr>
              <a:t>Guiding</a:t>
            </a:r>
          </a:p>
        </p:txBody>
      </p:sp>
      <p:sp>
        <p:nvSpPr>
          <p:cNvPr id="9" name="TextBox 8"/>
          <p:cNvSpPr txBox="1"/>
          <p:nvPr/>
        </p:nvSpPr>
        <p:spPr>
          <a:xfrm>
            <a:off x="1919536" y="5301208"/>
            <a:ext cx="1623906" cy="523220"/>
          </a:xfrm>
          <a:prstGeom prst="rect">
            <a:avLst/>
          </a:prstGeom>
          <a:noFill/>
        </p:spPr>
        <p:txBody>
          <a:bodyPr wrap="none" rtlCol="0">
            <a:spAutoFit/>
          </a:bodyPr>
          <a:lstStyle/>
          <a:p>
            <a:r>
              <a:rPr lang="en-US" sz="2800" b="1" dirty="0">
                <a:solidFill>
                  <a:schemeClr val="accent1"/>
                </a:solidFill>
              </a:rPr>
              <a:t>Following</a:t>
            </a:r>
          </a:p>
        </p:txBody>
      </p:sp>
      <p:sp>
        <p:nvSpPr>
          <p:cNvPr id="10" name="TextBox 9"/>
          <p:cNvSpPr txBox="1"/>
          <p:nvPr/>
        </p:nvSpPr>
        <p:spPr>
          <a:xfrm>
            <a:off x="8688289" y="5301208"/>
            <a:ext cx="1530355" cy="523220"/>
          </a:xfrm>
          <a:prstGeom prst="rect">
            <a:avLst/>
          </a:prstGeom>
          <a:noFill/>
        </p:spPr>
        <p:txBody>
          <a:bodyPr wrap="none" rtlCol="0">
            <a:spAutoFit/>
          </a:bodyPr>
          <a:lstStyle/>
          <a:p>
            <a:r>
              <a:rPr lang="en-US" sz="2800" b="1" dirty="0">
                <a:solidFill>
                  <a:schemeClr val="accent2"/>
                </a:solidFill>
              </a:rPr>
              <a:t>Directing</a:t>
            </a:r>
          </a:p>
        </p:txBody>
      </p:sp>
    </p:spTree>
    <p:extLst>
      <p:ext uri="{BB962C8B-B14F-4D97-AF65-F5344CB8AC3E}">
        <p14:creationId xmlns:p14="http://schemas.microsoft.com/office/powerpoint/2010/main" val="405803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a:t>
            </a:r>
            <a:endParaRPr lang="en-US" dirty="0"/>
          </a:p>
        </p:txBody>
      </p:sp>
      <p:sp>
        <p:nvSpPr>
          <p:cNvPr id="3" name="Content Placeholder 2"/>
          <p:cNvSpPr>
            <a:spLocks noGrp="1"/>
          </p:cNvSpPr>
          <p:nvPr>
            <p:ph idx="1"/>
          </p:nvPr>
        </p:nvSpPr>
        <p:spPr>
          <a:xfrm>
            <a:off x="732183" y="1865382"/>
            <a:ext cx="10515600" cy="4351338"/>
          </a:xfrm>
        </p:spPr>
        <p:txBody>
          <a:bodyPr/>
          <a:lstStyle/>
          <a:p>
            <a:r>
              <a:rPr lang="en-US" dirty="0"/>
              <a:t>“If you treat an individual as he is, he will remain how he is. But if you treat him as if he were what he ought to be and could be, he will become what he ought to be and could be.”</a:t>
            </a:r>
            <a:br>
              <a:rPr lang="en-US" dirty="0"/>
            </a:br>
            <a:endParaRPr lang="en-US" dirty="0"/>
          </a:p>
          <a:p>
            <a:r>
              <a:rPr lang="en-US" dirty="0"/>
              <a:t>― </a:t>
            </a:r>
            <a:r>
              <a:rPr lang="en-US" b="1" dirty="0"/>
              <a:t>Johann Wolfgang von Goethe</a:t>
            </a:r>
            <a:endParaRPr lang="en-US" dirty="0"/>
          </a:p>
        </p:txBody>
      </p:sp>
    </p:spTree>
    <p:extLst>
      <p:ext uri="{BB962C8B-B14F-4D97-AF65-F5344CB8AC3E}">
        <p14:creationId xmlns:p14="http://schemas.microsoft.com/office/powerpoint/2010/main" val="1829947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Spirit of MI</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19536" y="1988840"/>
            <a:ext cx="8274050" cy="4267200"/>
          </a:xfrm>
          <a:prstGeom prst="rect">
            <a:avLst/>
          </a:prstGeom>
        </p:spPr>
      </p:pic>
    </p:spTree>
    <p:extLst>
      <p:ext uri="{BB962C8B-B14F-4D97-AF65-F5344CB8AC3E}">
        <p14:creationId xmlns:p14="http://schemas.microsoft.com/office/powerpoint/2010/main" val="2103473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MI work?</a:t>
            </a:r>
          </a:p>
        </p:txBody>
      </p:sp>
      <p:sp>
        <p:nvSpPr>
          <p:cNvPr id="3" name="Content Placeholder 2"/>
          <p:cNvSpPr>
            <a:spLocks noGrp="1"/>
          </p:cNvSpPr>
          <p:nvPr>
            <p:ph idx="1"/>
          </p:nvPr>
        </p:nvSpPr>
        <p:spPr/>
        <p:txBody>
          <a:bodyPr/>
          <a:lstStyle/>
          <a:p>
            <a:r>
              <a:rPr lang="en-CA" dirty="0"/>
              <a:t>Client’s speech </a:t>
            </a:r>
            <a:r>
              <a:rPr lang="en-CA" dirty="0">
                <a:sym typeface="Wingdings" panose="05000000000000000000" pitchFamily="2" charset="2"/>
              </a:rPr>
              <a:t>is met by empathic and </a:t>
            </a:r>
            <a:r>
              <a:rPr lang="en-CA" i="1" dirty="0">
                <a:sym typeface="Wingdings" panose="05000000000000000000" pitchFamily="2" charset="2"/>
              </a:rPr>
              <a:t>strategic</a:t>
            </a:r>
            <a:r>
              <a:rPr lang="en-CA" dirty="0">
                <a:sym typeface="Wingdings" panose="05000000000000000000" pitchFamily="2" charset="2"/>
              </a:rPr>
              <a:t> responses by the therapist</a:t>
            </a:r>
          </a:p>
          <a:p>
            <a:r>
              <a:rPr lang="en-CA" dirty="0">
                <a:sym typeface="Wingdings" panose="05000000000000000000" pitchFamily="2" charset="2"/>
              </a:rPr>
              <a:t>This influences what the client says next</a:t>
            </a:r>
          </a:p>
          <a:p>
            <a:r>
              <a:rPr lang="en-CA" dirty="0">
                <a:sym typeface="Wingdings" panose="05000000000000000000" pitchFamily="2" charset="2"/>
              </a:rPr>
              <a:t>As the interaction progresses, the client hears </a:t>
            </a:r>
            <a:r>
              <a:rPr lang="en-CA" dirty="0" err="1">
                <a:sym typeface="Wingdings" panose="05000000000000000000" pitchFamily="2" charset="2"/>
              </a:rPr>
              <a:t>themself</a:t>
            </a:r>
            <a:r>
              <a:rPr lang="en-CA" dirty="0">
                <a:sym typeface="Wingdings" panose="05000000000000000000" pitchFamily="2" charset="2"/>
              </a:rPr>
              <a:t> say out loud a solution to their problem</a:t>
            </a:r>
          </a:p>
          <a:p>
            <a:endParaRPr lang="en-US" dirty="0"/>
          </a:p>
        </p:txBody>
      </p:sp>
    </p:spTree>
    <p:extLst>
      <p:ext uri="{BB962C8B-B14F-4D97-AF65-F5344CB8AC3E}">
        <p14:creationId xmlns:p14="http://schemas.microsoft.com/office/powerpoint/2010/main" val="270458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dirty="0">
                <a:latin typeface="Calibri" charset="0"/>
              </a:rPr>
              <a:t>Four processes</a:t>
            </a:r>
          </a:p>
        </p:txBody>
      </p:sp>
      <p:sp>
        <p:nvSpPr>
          <p:cNvPr id="5" name="Rectangle 4"/>
          <p:cNvSpPr/>
          <p:nvPr/>
        </p:nvSpPr>
        <p:spPr>
          <a:xfrm>
            <a:off x="3017838" y="5013326"/>
            <a:ext cx="6102350" cy="1008063"/>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Engaging- Settling into a helpful conversation</a:t>
            </a:r>
          </a:p>
        </p:txBody>
      </p:sp>
      <p:sp>
        <p:nvSpPr>
          <p:cNvPr id="6" name="Rectangle 5"/>
          <p:cNvSpPr/>
          <p:nvPr/>
        </p:nvSpPr>
        <p:spPr>
          <a:xfrm>
            <a:off x="6905626" y="1989138"/>
            <a:ext cx="2214563" cy="100806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Planning- step by step</a:t>
            </a:r>
          </a:p>
        </p:txBody>
      </p:sp>
      <p:sp>
        <p:nvSpPr>
          <p:cNvPr id="7" name="Rectangle 6"/>
          <p:cNvSpPr/>
          <p:nvPr/>
        </p:nvSpPr>
        <p:spPr>
          <a:xfrm>
            <a:off x="5664200" y="2997201"/>
            <a:ext cx="3455988" cy="1008063"/>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Evoking- hope, confidence, </a:t>
            </a:r>
            <a:r>
              <a:rPr lang="en-US" b="1" dirty="0"/>
              <a:t>commitment</a:t>
            </a:r>
          </a:p>
        </p:txBody>
      </p:sp>
      <p:sp>
        <p:nvSpPr>
          <p:cNvPr id="8" name="Rectangle 7"/>
          <p:cNvSpPr/>
          <p:nvPr/>
        </p:nvSpPr>
        <p:spPr>
          <a:xfrm>
            <a:off x="4367214" y="4005263"/>
            <a:ext cx="4752975" cy="1008062"/>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Focusing-Identifying a target of change</a:t>
            </a:r>
          </a:p>
        </p:txBody>
      </p:sp>
      <p:sp>
        <p:nvSpPr>
          <p:cNvPr id="63494" name="TextBox 8"/>
          <p:cNvSpPr txBox="1">
            <a:spLocks noChangeArrowheads="1"/>
          </p:cNvSpPr>
          <p:nvPr/>
        </p:nvSpPr>
        <p:spPr bwMode="auto">
          <a:xfrm>
            <a:off x="2667000" y="6394450"/>
            <a:ext cx="4748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ym typeface="Wingdings" charset="0"/>
              </a:rPr>
              <a:t> </a:t>
            </a:r>
            <a:endParaRPr lang="en-US" sz="1800" dirty="0"/>
          </a:p>
        </p:txBody>
      </p:sp>
      <p:sp>
        <p:nvSpPr>
          <p:cNvPr id="11" name="Left-Right Arrow 10"/>
          <p:cNvSpPr/>
          <p:nvPr/>
        </p:nvSpPr>
        <p:spPr>
          <a:xfrm rot="19381426">
            <a:off x="4513837" y="3365045"/>
            <a:ext cx="936104" cy="270938"/>
          </a:xfrm>
          <a:prstGeom prst="lef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Right Arrow 11"/>
          <p:cNvSpPr/>
          <p:nvPr/>
        </p:nvSpPr>
        <p:spPr>
          <a:xfrm rot="19381426">
            <a:off x="3203030" y="4403361"/>
            <a:ext cx="936104" cy="270938"/>
          </a:xfrm>
          <a:prstGeom prst="lef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Right Arrow 12"/>
          <p:cNvSpPr/>
          <p:nvPr/>
        </p:nvSpPr>
        <p:spPr>
          <a:xfrm rot="19381426">
            <a:off x="5795318" y="2387137"/>
            <a:ext cx="936104" cy="270938"/>
          </a:xfrm>
          <a:prstGeom prst="lef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093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63" name="Rectangle 3"/>
          <p:cNvSpPr>
            <a:spLocks noGrp="1" noChangeArrowheads="1"/>
          </p:cNvSpPr>
          <p:nvPr>
            <p:ph idx="4294967295"/>
          </p:nvPr>
        </p:nvSpPr>
        <p:spPr/>
        <p:txBody>
          <a:bodyPr anchor="ctr">
            <a:normAutofit/>
          </a:bodyPr>
          <a:lstStyle/>
          <a:p>
            <a:endParaRPr lang="en-US"/>
          </a:p>
        </p:txBody>
      </p:sp>
      <p:sp>
        <p:nvSpPr>
          <p:cNvPr id="1986562" name="Rectangle 2"/>
          <p:cNvSpPr>
            <a:spLocks noGrp="1" noChangeArrowheads="1"/>
          </p:cNvSpPr>
          <p:nvPr>
            <p:ph type="title" idx="4294967295"/>
          </p:nvPr>
        </p:nvSpPr>
        <p:spPr/>
        <p:txBody>
          <a:bodyPr anchor="b">
            <a:noAutofit/>
          </a:bodyPr>
          <a:lstStyle/>
          <a:p>
            <a:endParaRPr lang="en-US"/>
          </a:p>
        </p:txBody>
      </p:sp>
      <p:sp>
        <p:nvSpPr>
          <p:cNvPr id="203787" name="Rectangle 4"/>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p:spPr>
        <p:txBody>
          <a:bodyPr wrap="none" anchor="ctr"/>
          <a:lstStyle/>
          <a:p>
            <a:endParaRPr lang="en-US">
              <a:latin typeface="Palatino Linotype" pitchFamily="18" charset="0"/>
            </a:endParaRPr>
          </a:p>
        </p:txBody>
      </p:sp>
      <p:graphicFrame>
        <p:nvGraphicFramePr>
          <p:cNvPr id="203784" name="Object 8"/>
          <p:cNvGraphicFramePr>
            <a:graphicFrameLocks noChangeAspect="1"/>
          </p:cNvGraphicFramePr>
          <p:nvPr/>
        </p:nvGraphicFramePr>
        <p:xfrm>
          <a:off x="1524000" y="0"/>
          <a:ext cx="9144000" cy="6096000"/>
        </p:xfrm>
        <a:graphic>
          <a:graphicData uri="http://schemas.openxmlformats.org/presentationml/2006/ole">
            <mc:AlternateContent xmlns:mc="http://schemas.openxmlformats.org/markup-compatibility/2006">
              <mc:Choice xmlns:v="urn:schemas-microsoft-com:vml" Requires="v">
                <p:oleObj spid="_x0000_s1028" name="Photo Editor Photo" r:id="rId4" imgW="14628571" imgH="9752381" progId="">
                  <p:embed/>
                </p:oleObj>
              </mc:Choice>
              <mc:Fallback>
                <p:oleObj name="Photo Editor Photo" r:id="rId4" imgW="14628571" imgH="9752381" progId="">
                  <p:embed/>
                  <p:pic>
                    <p:nvPicPr>
                      <p:cNvPr id="20378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986566" name="Rectangle 3"/>
          <p:cNvSpPr>
            <a:spLocks noChangeArrowheads="1"/>
          </p:cNvSpPr>
          <p:nvPr/>
        </p:nvSpPr>
        <p:spPr bwMode="auto">
          <a:xfrm>
            <a:off x="1517650" y="6216651"/>
            <a:ext cx="9150350" cy="646113"/>
          </a:xfrm>
          <a:prstGeom prst="rect">
            <a:avLst/>
          </a:prstGeom>
          <a:noFill/>
          <a:ln>
            <a:noFill/>
          </a:ln>
        </p:spPr>
        <p:txBody>
          <a:bodyPr>
            <a:spAutoFit/>
          </a:bodyPr>
          <a:lstStyle/>
          <a:p>
            <a:pPr>
              <a:defRPr/>
            </a:pPr>
            <a:r>
              <a:rPr lang="en-US" sz="3600" dirty="0">
                <a:solidFill>
                  <a:schemeClr val="accent5"/>
                </a:solidFill>
                <a:latin typeface="+mj-lt"/>
                <a:cs typeface="Arial" charset="0"/>
              </a:rPr>
              <a:t>A Taste of Motivational Interviewing</a:t>
            </a:r>
          </a:p>
        </p:txBody>
      </p:sp>
    </p:spTree>
    <p:extLst>
      <p:ext uri="{BB962C8B-B14F-4D97-AF65-F5344CB8AC3E}">
        <p14:creationId xmlns:p14="http://schemas.microsoft.com/office/powerpoint/2010/main" val="348718062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7.staticflickr.com/6232/6227927367_8ba954e24a_b.jpg"/>
          <p:cNvPicPr>
            <a:picLocks noChangeAspect="1" noChangeArrowheads="1"/>
          </p:cNvPicPr>
          <p:nvPr/>
        </p:nvPicPr>
        <p:blipFill rotWithShape="1">
          <a:blip r:embed="rId3">
            <a:extLst>
              <a:ext uri="{28A0092B-C50C-407E-A947-70E740481C1C}">
                <a14:useLocalDpi xmlns:a14="http://schemas.microsoft.com/office/drawing/2010/main" val="0"/>
              </a:ext>
            </a:extLst>
          </a:blip>
          <a:srcRect b="15034"/>
          <a:stretch/>
        </p:blipFill>
        <p:spPr bwMode="auto">
          <a:xfrm>
            <a:off x="232228" y="0"/>
            <a:ext cx="1043577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57717" y="624110"/>
            <a:ext cx="4881566" cy="1280890"/>
          </a:xfrm>
        </p:spPr>
        <p:txBody>
          <a:bodyPr/>
          <a:lstStyle/>
          <a:p>
            <a:r>
              <a:rPr lang="en-CA" dirty="0">
                <a:solidFill>
                  <a:schemeClr val="accent6">
                    <a:lumMod val="20000"/>
                    <a:lumOff val="80000"/>
                  </a:schemeClr>
                </a:solidFill>
              </a:rPr>
              <a:t>The Technical Skills</a:t>
            </a:r>
          </a:p>
        </p:txBody>
      </p:sp>
      <p:sp>
        <p:nvSpPr>
          <p:cNvPr id="3" name="Content Placeholder 2"/>
          <p:cNvSpPr>
            <a:spLocks noGrp="1"/>
          </p:cNvSpPr>
          <p:nvPr>
            <p:ph idx="1"/>
          </p:nvPr>
        </p:nvSpPr>
        <p:spPr>
          <a:xfrm>
            <a:off x="3632554" y="3601248"/>
            <a:ext cx="3404194" cy="2934299"/>
          </a:xfrm>
          <a:solidFill>
            <a:schemeClr val="lt1">
              <a:alpha val="60000"/>
            </a:schemeClr>
          </a:solidFill>
          <a:ln>
            <a:noFill/>
          </a:ln>
          <a:effectLst>
            <a:softEdge rad="127000"/>
          </a:effectLst>
        </p:spPr>
        <p:style>
          <a:lnRef idx="2">
            <a:schemeClr val="accent1"/>
          </a:lnRef>
          <a:fillRef idx="1">
            <a:schemeClr val="lt1"/>
          </a:fillRef>
          <a:effectRef idx="0">
            <a:schemeClr val="accent1"/>
          </a:effectRef>
          <a:fontRef idx="minor">
            <a:schemeClr val="dk1"/>
          </a:fontRef>
        </p:style>
        <p:txBody>
          <a:bodyPr>
            <a:normAutofit/>
          </a:bodyPr>
          <a:lstStyle/>
          <a:p>
            <a:pPr marL="457200" lvl="1" indent="0">
              <a:buNone/>
            </a:pPr>
            <a:endParaRPr lang="en-US" b="1" dirty="0">
              <a:solidFill>
                <a:schemeClr val="tx2">
                  <a:lumMod val="50000"/>
                </a:schemeClr>
              </a:solidFill>
            </a:endParaRPr>
          </a:p>
          <a:p>
            <a:pPr marL="457200" lvl="1" indent="0">
              <a:buNone/>
            </a:pPr>
            <a:r>
              <a:rPr lang="en-US" b="1" dirty="0">
                <a:solidFill>
                  <a:schemeClr val="tx2">
                    <a:lumMod val="50000"/>
                  </a:schemeClr>
                </a:solidFill>
              </a:rPr>
              <a:t>O</a:t>
            </a:r>
            <a:r>
              <a:rPr lang="en-US" dirty="0">
                <a:solidFill>
                  <a:schemeClr val="tx2">
                    <a:lumMod val="50000"/>
                  </a:schemeClr>
                </a:solidFill>
              </a:rPr>
              <a:t>pen questions</a:t>
            </a:r>
            <a:endParaRPr lang="en-US" b="1" dirty="0">
              <a:solidFill>
                <a:schemeClr val="tx2">
                  <a:lumMod val="50000"/>
                </a:schemeClr>
              </a:solidFill>
            </a:endParaRPr>
          </a:p>
          <a:p>
            <a:pPr marL="457200" lvl="1" indent="0">
              <a:buNone/>
            </a:pPr>
            <a:r>
              <a:rPr lang="en-US" b="1" dirty="0">
                <a:solidFill>
                  <a:schemeClr val="tx2">
                    <a:lumMod val="50000"/>
                  </a:schemeClr>
                </a:solidFill>
              </a:rPr>
              <a:t>A</a:t>
            </a:r>
            <a:r>
              <a:rPr lang="en-US" dirty="0">
                <a:solidFill>
                  <a:schemeClr val="tx2">
                    <a:lumMod val="50000"/>
                  </a:schemeClr>
                </a:solidFill>
              </a:rPr>
              <a:t>ffirmations</a:t>
            </a:r>
          </a:p>
          <a:p>
            <a:pPr marL="457200" lvl="1" indent="0">
              <a:buNone/>
            </a:pPr>
            <a:r>
              <a:rPr lang="en-US" b="1" dirty="0">
                <a:solidFill>
                  <a:schemeClr val="tx2">
                    <a:lumMod val="50000"/>
                  </a:schemeClr>
                </a:solidFill>
              </a:rPr>
              <a:t>R</a:t>
            </a:r>
            <a:r>
              <a:rPr lang="en-US" dirty="0">
                <a:solidFill>
                  <a:schemeClr val="tx2">
                    <a:lumMod val="50000"/>
                  </a:schemeClr>
                </a:solidFill>
              </a:rPr>
              <a:t>eflections</a:t>
            </a:r>
          </a:p>
          <a:p>
            <a:pPr marL="457200" lvl="1" indent="0">
              <a:buNone/>
            </a:pPr>
            <a:r>
              <a:rPr lang="en-US" b="1" dirty="0">
                <a:solidFill>
                  <a:schemeClr val="tx2">
                    <a:lumMod val="50000"/>
                  </a:schemeClr>
                </a:solidFill>
              </a:rPr>
              <a:t>S</a:t>
            </a:r>
            <a:r>
              <a:rPr lang="en-US" dirty="0">
                <a:solidFill>
                  <a:schemeClr val="tx2">
                    <a:lumMod val="50000"/>
                  </a:schemeClr>
                </a:solidFill>
              </a:rPr>
              <a:t>ummaries</a:t>
            </a:r>
          </a:p>
          <a:p>
            <a:pPr marL="457200" lvl="1" indent="0">
              <a:buNone/>
            </a:pPr>
            <a:endParaRPr lang="en-US" dirty="0">
              <a:solidFill>
                <a:schemeClr val="tx2">
                  <a:lumMod val="50000"/>
                </a:schemeClr>
              </a:solidFill>
            </a:endParaRPr>
          </a:p>
          <a:p>
            <a:endParaRPr lang="en-CA" dirty="0"/>
          </a:p>
        </p:txBody>
      </p:sp>
    </p:spTree>
    <p:extLst>
      <p:ext uri="{BB962C8B-B14F-4D97-AF65-F5344CB8AC3E}">
        <p14:creationId xmlns:p14="http://schemas.microsoft.com/office/powerpoint/2010/main" val="2921760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eaLnBrk="1" hangingPunct="1"/>
            <a:r>
              <a:rPr lang="en-US"/>
              <a:t>Open Questions</a:t>
            </a:r>
          </a:p>
        </p:txBody>
      </p:sp>
      <p:sp>
        <p:nvSpPr>
          <p:cNvPr id="45058" name="Rectangle 3"/>
          <p:cNvSpPr>
            <a:spLocks noGrp="1"/>
          </p:cNvSpPr>
          <p:nvPr>
            <p:ph type="body" idx="1"/>
          </p:nvPr>
        </p:nvSpPr>
        <p:spPr/>
        <p:txBody>
          <a:bodyPr>
            <a:normAutofit/>
          </a:bodyPr>
          <a:lstStyle/>
          <a:p>
            <a:r>
              <a:rPr lang="en-US" sz="2400" dirty="0"/>
              <a:t>Cannot easily be answered ‘yes’, ‘no’ or with a single word response, so contribute to moving the conversation. </a:t>
            </a:r>
          </a:p>
          <a:p>
            <a:pPr eaLnBrk="1" hangingPunct="1"/>
            <a:r>
              <a:rPr lang="en-US" sz="2400" dirty="0"/>
              <a:t>Can dramatically steer the direction of the conversation</a:t>
            </a:r>
          </a:p>
          <a:p>
            <a:pPr eaLnBrk="1" hangingPunct="1"/>
            <a:r>
              <a:rPr lang="en-US" sz="2400" dirty="0"/>
              <a:t>Explore depth rather than detail</a:t>
            </a:r>
          </a:p>
        </p:txBody>
      </p:sp>
    </p:spTree>
    <p:extLst>
      <p:ext uri="{BB962C8B-B14F-4D97-AF65-F5344CB8AC3E}">
        <p14:creationId xmlns:p14="http://schemas.microsoft.com/office/powerpoint/2010/main" val="522726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lstStyle/>
          <a:p>
            <a:pPr eaLnBrk="1" hangingPunct="1"/>
            <a:r>
              <a:rPr lang="en-US"/>
              <a:t>Affirmations</a:t>
            </a:r>
          </a:p>
        </p:txBody>
      </p:sp>
      <p:sp>
        <p:nvSpPr>
          <p:cNvPr id="51202" name="Rectangle 3"/>
          <p:cNvSpPr>
            <a:spLocks noGrp="1"/>
          </p:cNvSpPr>
          <p:nvPr>
            <p:ph type="body" idx="1"/>
          </p:nvPr>
        </p:nvSpPr>
        <p:spPr/>
        <p:txBody>
          <a:bodyPr>
            <a:normAutofit/>
          </a:bodyPr>
          <a:lstStyle/>
          <a:p>
            <a:pPr eaLnBrk="1" hangingPunct="1"/>
            <a:r>
              <a:rPr lang="en-US" sz="2400" dirty="0"/>
              <a:t>A genuine</a:t>
            </a:r>
            <a:r>
              <a:rPr lang="en-US" sz="2400" dirty="0">
                <a:solidFill>
                  <a:schemeClr val="accent2">
                    <a:lumMod val="75000"/>
                  </a:schemeClr>
                </a:solidFill>
              </a:rPr>
              <a:t>*</a:t>
            </a:r>
            <a:r>
              <a:rPr lang="en-US" sz="2400" dirty="0"/>
              <a:t> positive reflection of a person’s strengths, efforts, values, identities, or aspirations</a:t>
            </a:r>
          </a:p>
          <a:p>
            <a:pPr eaLnBrk="1" hangingPunct="1"/>
            <a:r>
              <a:rPr lang="en-US" sz="2400" dirty="0"/>
              <a:t>Deeper than compliments</a:t>
            </a:r>
          </a:p>
          <a:p>
            <a:r>
              <a:rPr lang="en-US" sz="2400" dirty="0"/>
              <a:t>They function to stabilize the relationship</a:t>
            </a:r>
          </a:p>
          <a:p>
            <a:pPr eaLnBrk="1" hangingPunct="1"/>
            <a:r>
              <a:rPr lang="en-US" sz="2400" dirty="0"/>
              <a:t>Preliminary evidence that they can bring out change talk (if people are going to make a difficult change, they need to know their strengths)</a:t>
            </a:r>
            <a:endParaRPr lang="en-US" sz="2000" dirty="0"/>
          </a:p>
          <a:p>
            <a:pPr eaLnBrk="1" hangingPunct="1">
              <a:buFont typeface="Arial" pitchFamily="84" charset="0"/>
              <a:buNone/>
            </a:pPr>
            <a:endParaRPr lang="en-US" dirty="0"/>
          </a:p>
        </p:txBody>
      </p:sp>
    </p:spTree>
    <p:extLst>
      <p:ext uri="{BB962C8B-B14F-4D97-AF65-F5344CB8AC3E}">
        <p14:creationId xmlns:p14="http://schemas.microsoft.com/office/powerpoint/2010/main" val="1792373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Reflections</a:t>
            </a:r>
          </a:p>
        </p:txBody>
      </p:sp>
      <p:sp>
        <p:nvSpPr>
          <p:cNvPr id="3" name="Content Placeholder 2"/>
          <p:cNvSpPr>
            <a:spLocks noGrp="1"/>
          </p:cNvSpPr>
          <p:nvPr>
            <p:ph idx="1"/>
          </p:nvPr>
        </p:nvSpPr>
        <p:spPr/>
        <p:txBody>
          <a:bodyPr>
            <a:normAutofit/>
          </a:bodyPr>
          <a:lstStyle/>
          <a:p>
            <a:r>
              <a:rPr lang="en-US" dirty="0"/>
              <a:t>A strategic guess about what the speaker means said out loud by the listener as a statement </a:t>
            </a:r>
          </a:p>
          <a:p>
            <a:r>
              <a:rPr lang="en-US" dirty="0"/>
              <a:t>Statements which gently steer and move the conversation forward towards change.</a:t>
            </a:r>
          </a:p>
          <a:p>
            <a:r>
              <a:rPr lang="en-US" dirty="0"/>
              <a:t>Reflections are the most frequently uttered phrases by MI practitioners (proficient practitioners typically make 2:1 reflections to questions)</a:t>
            </a:r>
          </a:p>
          <a:p>
            <a:endParaRPr lang="en-US" dirty="0"/>
          </a:p>
          <a:p>
            <a:endParaRPr lang="en-US" dirty="0"/>
          </a:p>
        </p:txBody>
      </p:sp>
    </p:spTree>
    <p:extLst>
      <p:ext uri="{BB962C8B-B14F-4D97-AF65-F5344CB8AC3E}">
        <p14:creationId xmlns:p14="http://schemas.microsoft.com/office/powerpoint/2010/main" val="815174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Reflections</a:t>
            </a:r>
          </a:p>
        </p:txBody>
      </p:sp>
      <p:sp>
        <p:nvSpPr>
          <p:cNvPr id="3" name="Content Placeholder 2"/>
          <p:cNvSpPr>
            <a:spLocks noGrp="1"/>
          </p:cNvSpPr>
          <p:nvPr>
            <p:ph sz="half" idx="1"/>
          </p:nvPr>
        </p:nvSpPr>
        <p:spPr>
          <a:xfrm>
            <a:off x="2781300" y="1600203"/>
            <a:ext cx="2396598" cy="4525963"/>
          </a:xfrm>
        </p:spPr>
        <p:txBody>
          <a:bodyPr>
            <a:normAutofit/>
          </a:bodyPr>
          <a:lstStyle/>
          <a:p>
            <a:pPr marL="0" indent="0">
              <a:buNone/>
            </a:pPr>
            <a:r>
              <a:rPr lang="en-US" dirty="0"/>
              <a:t>Simple </a:t>
            </a:r>
          </a:p>
          <a:p>
            <a:pPr marL="0" indent="0">
              <a:buNone/>
            </a:pPr>
            <a:r>
              <a:rPr lang="en-US" sz="2000" dirty="0"/>
              <a:t>Convey understanding</a:t>
            </a:r>
          </a:p>
          <a:p>
            <a:pPr marL="0" indent="0">
              <a:buNone/>
            </a:pPr>
            <a:endParaRPr lang="en-US" sz="1600" dirty="0"/>
          </a:p>
          <a:p>
            <a:pPr marL="0" indent="0">
              <a:buNone/>
            </a:pPr>
            <a:endParaRPr lang="en-US" sz="1600" dirty="0"/>
          </a:p>
          <a:p>
            <a:pPr marL="0" indent="0">
              <a:buNone/>
            </a:pPr>
            <a:endParaRPr lang="en-US" sz="1600" dirty="0"/>
          </a:p>
          <a:p>
            <a:pPr marL="0" indent="0">
              <a:buNone/>
            </a:pPr>
            <a:r>
              <a:rPr lang="en-US" sz="2400" dirty="0"/>
              <a:t>Complex </a:t>
            </a:r>
          </a:p>
          <a:p>
            <a:pPr marL="0" indent="0">
              <a:buNone/>
            </a:pPr>
            <a:r>
              <a:rPr lang="en-US" sz="2000" dirty="0"/>
              <a:t>Add substantial meaning or emphasis to what a person said</a:t>
            </a:r>
          </a:p>
        </p:txBody>
      </p:sp>
      <p:sp>
        <p:nvSpPr>
          <p:cNvPr id="6" name="Content Placeholder 5"/>
          <p:cNvSpPr>
            <a:spLocks noGrp="1"/>
          </p:cNvSpPr>
          <p:nvPr>
            <p:ph sz="half" idx="2"/>
          </p:nvPr>
        </p:nvSpPr>
        <p:spPr>
          <a:xfrm>
            <a:off x="5663952" y="1600203"/>
            <a:ext cx="3726414" cy="4525963"/>
          </a:xfrm>
        </p:spPr>
        <p:txBody>
          <a:bodyPr>
            <a:normAutofit/>
          </a:bodyPr>
          <a:lstStyle/>
          <a:p>
            <a:r>
              <a:rPr lang="en-US" sz="2400" dirty="0"/>
              <a:t>Parroting</a:t>
            </a:r>
          </a:p>
          <a:p>
            <a:r>
              <a:rPr lang="en-US" sz="2400" dirty="0"/>
              <a:t>Paraphrasing</a:t>
            </a:r>
          </a:p>
          <a:p>
            <a:r>
              <a:rPr lang="en-US" sz="2400" dirty="0"/>
              <a:t>Getting the gist</a:t>
            </a:r>
          </a:p>
          <a:p>
            <a:endParaRPr lang="en-US" sz="2400" dirty="0"/>
          </a:p>
          <a:p>
            <a:r>
              <a:rPr lang="en-US" sz="2400" dirty="0"/>
              <a:t>Reflecting both sides</a:t>
            </a:r>
          </a:p>
          <a:p>
            <a:r>
              <a:rPr lang="en-US" sz="2400" dirty="0"/>
              <a:t>Undershooting/overshooting for effect</a:t>
            </a:r>
          </a:p>
          <a:p>
            <a:r>
              <a:rPr lang="en-US" sz="2400" dirty="0"/>
              <a:t>Reflecting emotions</a:t>
            </a:r>
          </a:p>
          <a:p>
            <a:r>
              <a:rPr lang="en-US" sz="2400" dirty="0"/>
              <a:t>Reflecting values, identities</a:t>
            </a:r>
          </a:p>
          <a:p>
            <a:endParaRPr lang="en-US" dirty="0"/>
          </a:p>
        </p:txBody>
      </p:sp>
      <p:sp>
        <p:nvSpPr>
          <p:cNvPr id="7" name="Down Arrow 6"/>
          <p:cNvSpPr/>
          <p:nvPr/>
        </p:nvSpPr>
        <p:spPr>
          <a:xfrm>
            <a:off x="5177898" y="1772816"/>
            <a:ext cx="270030" cy="41044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277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Summaries</a:t>
            </a:r>
          </a:p>
        </p:txBody>
      </p:sp>
      <p:sp>
        <p:nvSpPr>
          <p:cNvPr id="3" name="Content Placeholder 2"/>
          <p:cNvSpPr>
            <a:spLocks noGrp="1"/>
          </p:cNvSpPr>
          <p:nvPr>
            <p:ph idx="1"/>
          </p:nvPr>
        </p:nvSpPr>
        <p:spPr/>
        <p:txBody>
          <a:bodyPr>
            <a:normAutofit/>
          </a:bodyPr>
          <a:lstStyle/>
          <a:p>
            <a:r>
              <a:rPr lang="en-CA" dirty="0"/>
              <a:t>Like checking the map to see where you have just been, and where you’re going next</a:t>
            </a:r>
          </a:p>
          <a:p>
            <a:r>
              <a:rPr lang="en-CA" dirty="0"/>
              <a:t>Or like a bouquet of flowers you give back to the client of the most important things they’ve said</a:t>
            </a:r>
          </a:p>
        </p:txBody>
      </p:sp>
    </p:spTree>
    <p:extLst>
      <p:ext uri="{BB962C8B-B14F-4D97-AF65-F5344CB8AC3E}">
        <p14:creationId xmlns:p14="http://schemas.microsoft.com/office/powerpoint/2010/main" val="361072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Upon attending the session, the trainee </a:t>
            </a:r>
            <a:r>
              <a:rPr lang="en-US" dirty="0" smtClean="0"/>
              <a:t>will be able to:</a:t>
            </a:r>
            <a:endParaRPr lang="en-US" dirty="0"/>
          </a:p>
          <a:p>
            <a:pPr lvl="1"/>
            <a:r>
              <a:rPr lang="en-US" dirty="0" smtClean="0"/>
              <a:t>Be prepared to complete drills where they practice and give feedback to others on their motivational interviewing skills</a:t>
            </a:r>
            <a:endParaRPr lang="en-US" dirty="0"/>
          </a:p>
          <a:p>
            <a:pPr lvl="1"/>
            <a:r>
              <a:rPr lang="en-US" dirty="0"/>
              <a:t>List and describe the key components of motivational interviewing in terms of spirit, skills and goals of </a:t>
            </a:r>
            <a:r>
              <a:rPr lang="en-US" dirty="0" smtClean="0"/>
              <a:t>treatment</a:t>
            </a:r>
          </a:p>
          <a:p>
            <a:pPr lvl="1"/>
            <a:r>
              <a:rPr lang="en-US" dirty="0" smtClean="0"/>
              <a:t>Ponder when, where and how these skills can be applied in clinical practice. </a:t>
            </a:r>
            <a:endParaRPr lang="en-US" dirty="0"/>
          </a:p>
        </p:txBody>
      </p:sp>
    </p:spTree>
    <p:extLst>
      <p:ext uri="{BB962C8B-B14F-4D97-AF65-F5344CB8AC3E}">
        <p14:creationId xmlns:p14="http://schemas.microsoft.com/office/powerpoint/2010/main" val="2476948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406900"/>
            <a:ext cx="8242175" cy="1398364"/>
          </a:xfrm>
        </p:spPr>
        <p:txBody>
          <a:bodyPr>
            <a:normAutofit fontScale="90000"/>
          </a:bodyPr>
          <a:lstStyle/>
          <a:p>
            <a:r>
              <a:rPr lang="en-CA" dirty="0"/>
              <a:t>Change Rulers </a:t>
            </a:r>
            <a:br>
              <a:rPr lang="en-CA" dirty="0"/>
            </a:br>
            <a:r>
              <a:rPr lang="en-CA" sz="3600" dirty="0"/>
              <a:t>Importance, Confidence, Readiness</a:t>
            </a:r>
          </a:p>
        </p:txBody>
      </p:sp>
      <p:sp>
        <p:nvSpPr>
          <p:cNvPr id="3" name="Text Placeholder 2"/>
          <p:cNvSpPr>
            <a:spLocks noGrp="1"/>
          </p:cNvSpPr>
          <p:nvPr>
            <p:ph type="body" idx="1"/>
          </p:nvPr>
        </p:nvSpPr>
        <p:spPr/>
        <p:txBody>
          <a:bodyPr/>
          <a:lstStyle/>
          <a:p>
            <a:r>
              <a:rPr lang="en-US" dirty="0"/>
              <a:t>Exercise:</a:t>
            </a:r>
          </a:p>
        </p:txBody>
      </p:sp>
      <p:pic>
        <p:nvPicPr>
          <p:cNvPr id="1026" name="Picture 2" descr="http://nauelearning.files.wordpress.com/2012/01/rulers-2737357.png?w=468"/>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43873" y="24649"/>
            <a:ext cx="4836081" cy="427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970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1981200" y="1524001"/>
            <a:ext cx="8356600" cy="4524375"/>
          </a:xfrm>
        </p:spPr>
        <p:txBody>
          <a:bodyPr/>
          <a:lstStyle/>
          <a:p>
            <a:pPr marL="331788" indent="-331788">
              <a:spcBef>
                <a:spcPts val="700"/>
              </a:spcBef>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CA" b="1" dirty="0">
                <a:latin typeface="Arial" charset="0"/>
              </a:rPr>
              <a:t>What is something you have been thinking about doing, but haven’t started yet?</a:t>
            </a:r>
          </a:p>
          <a:p>
            <a:pPr marL="331788" indent="-331788">
              <a:spcBef>
                <a:spcPts val="700"/>
              </a:spcBef>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endParaRPr lang="en-CA" dirty="0">
              <a:latin typeface="Arial" charset="0"/>
            </a:endParaRPr>
          </a:p>
          <a:p>
            <a:pPr marL="331788" indent="-331788">
              <a:spcBef>
                <a:spcPts val="700"/>
              </a:spcBef>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CA" dirty="0">
                <a:latin typeface="Arial" charset="0"/>
              </a:rPr>
              <a:t>Apply readiness ruler to your potential change:</a:t>
            </a:r>
          </a:p>
          <a:p>
            <a:pPr marL="331788" indent="-331788">
              <a:spcBef>
                <a:spcPts val="700"/>
              </a:spcBef>
              <a:buClr>
                <a:srgbClr val="FFFFFF"/>
              </a:buClr>
              <a:buFont typeface="Century Gothic"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CA" dirty="0">
                <a:latin typeface="Arial" charset="0"/>
              </a:rPr>
              <a:t>How </a:t>
            </a:r>
            <a:r>
              <a:rPr lang="en-CA" b="1" dirty="0">
                <a:latin typeface="Arial" charset="0"/>
              </a:rPr>
              <a:t>important</a:t>
            </a:r>
            <a:r>
              <a:rPr lang="en-CA" dirty="0">
                <a:latin typeface="Arial" charset="0"/>
              </a:rPr>
              <a:t> is it to you to make this change?</a:t>
            </a:r>
          </a:p>
          <a:p>
            <a:pPr marL="331788" indent="-331788">
              <a:spcBef>
                <a:spcPts val="700"/>
              </a:spcBef>
              <a:buClr>
                <a:srgbClr val="FFFFFF"/>
              </a:buClr>
              <a:buFont typeface="Century Gothic"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CA" dirty="0">
                <a:latin typeface="Arial" charset="0"/>
              </a:rPr>
              <a:t>How </a:t>
            </a:r>
            <a:r>
              <a:rPr lang="en-CA" b="1" dirty="0">
                <a:latin typeface="Arial" charset="0"/>
              </a:rPr>
              <a:t>confident</a:t>
            </a:r>
            <a:r>
              <a:rPr lang="en-CA" dirty="0">
                <a:latin typeface="Arial" charset="0"/>
              </a:rPr>
              <a:t> are you that you can make this change? </a:t>
            </a:r>
          </a:p>
          <a:p>
            <a:pPr marL="331788" indent="-331788">
              <a:spcBef>
                <a:spcPts val="700"/>
              </a:spcBef>
              <a:buClr>
                <a:srgbClr val="FFFFFF"/>
              </a:buClr>
              <a:buFont typeface="Century Gothic"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CA" dirty="0">
                <a:latin typeface="Arial" charset="0"/>
              </a:rPr>
              <a:t>How </a:t>
            </a:r>
            <a:r>
              <a:rPr lang="en-CA" b="1" dirty="0">
                <a:latin typeface="Arial" charset="0"/>
              </a:rPr>
              <a:t>ready </a:t>
            </a:r>
            <a:r>
              <a:rPr lang="en-CA" dirty="0">
                <a:latin typeface="Arial" charset="0"/>
              </a:rPr>
              <a:t>are you to make this change?</a:t>
            </a:r>
          </a:p>
        </p:txBody>
      </p:sp>
    </p:spTree>
    <p:extLst>
      <p:ext uri="{BB962C8B-B14F-4D97-AF65-F5344CB8AC3E}">
        <p14:creationId xmlns:p14="http://schemas.microsoft.com/office/powerpoint/2010/main" val="306990293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8"/>
          <p:cNvSpPr>
            <a:spLocks noChangeArrowheads="1"/>
          </p:cNvSpPr>
          <p:nvPr/>
        </p:nvSpPr>
        <p:spPr bwMode="auto">
          <a:xfrm>
            <a:off x="2205039" y="76200"/>
            <a:ext cx="7527925" cy="609600"/>
          </a:xfrm>
          <a:prstGeom prst="rect">
            <a:avLst/>
          </a:prstGeom>
          <a:noFill/>
          <a:ln>
            <a:noFill/>
          </a:ln>
        </p:spPr>
        <p:txBody>
          <a:bodyPr anchor="ctr"/>
          <a:lstStyle/>
          <a:p>
            <a:pPr algn="ctr" fontAlgn="base">
              <a:spcBef>
                <a:spcPct val="0"/>
              </a:spcBef>
              <a:spcAft>
                <a:spcPct val="0"/>
              </a:spcAft>
              <a:defRPr/>
            </a:pPr>
            <a:r>
              <a:rPr lang="en-CA" sz="4200" dirty="0">
                <a:solidFill>
                  <a:srgbClr val="FFFEEB"/>
                </a:solidFill>
                <a:ea typeface="ＭＳ Ｐゴシック" charset="0"/>
                <a:cs typeface="ＭＳ Ｐゴシック" charset="0"/>
              </a:rPr>
              <a:t>Readiness Ruler</a:t>
            </a:r>
          </a:p>
        </p:txBody>
      </p:sp>
      <p:sp>
        <p:nvSpPr>
          <p:cNvPr id="193538" name="Rectangle 9"/>
          <p:cNvSpPr>
            <a:spLocks noChangeArrowheads="1"/>
          </p:cNvSpPr>
          <p:nvPr/>
        </p:nvSpPr>
        <p:spPr bwMode="auto">
          <a:xfrm>
            <a:off x="2152651" y="1651000"/>
            <a:ext cx="8316913" cy="4267200"/>
          </a:xfrm>
          <a:prstGeom prst="rect">
            <a:avLst/>
          </a:prstGeom>
          <a:noFill/>
          <a:ln>
            <a:noFill/>
          </a:ln>
        </p:spPr>
        <p:txBody>
          <a:bodyPr/>
          <a:lstStyle/>
          <a:p>
            <a:pPr marL="342900" indent="-342900" fontAlgn="base">
              <a:spcBef>
                <a:spcPct val="20000"/>
              </a:spcBef>
              <a:spcAft>
                <a:spcPct val="0"/>
              </a:spcAft>
              <a:buClr>
                <a:srgbClr val="FFFEEB"/>
              </a:buClr>
              <a:buSzPct val="75000"/>
              <a:defRPr/>
            </a:pPr>
            <a:r>
              <a:rPr lang="en-US" sz="2100" dirty="0">
                <a:solidFill>
                  <a:srgbClr val="FFFEEB"/>
                </a:solidFill>
                <a:ea typeface="ＭＳ Ｐゴシック" charset="0"/>
                <a:cs typeface="ＭＳ Ｐゴシック" charset="0"/>
              </a:rPr>
              <a:t>How </a:t>
            </a:r>
            <a:r>
              <a:rPr lang="en-US" sz="2100" b="1" dirty="0">
                <a:solidFill>
                  <a:srgbClr val="297FD5"/>
                </a:solidFill>
                <a:ea typeface="ＭＳ Ｐゴシック" charset="0"/>
                <a:cs typeface="ＭＳ Ｐゴシック" charset="0"/>
              </a:rPr>
              <a:t>important</a:t>
            </a:r>
            <a:r>
              <a:rPr lang="en-US" sz="2100" dirty="0">
                <a:solidFill>
                  <a:srgbClr val="FFFEEB"/>
                </a:solidFill>
                <a:ea typeface="ＭＳ Ｐゴシック" charset="0"/>
                <a:cs typeface="ＭＳ Ｐゴシック" charset="0"/>
              </a:rPr>
              <a:t> is it to change this behaviour?</a:t>
            </a:r>
          </a:p>
          <a:p>
            <a:pPr marL="342900" indent="-342900" fontAlgn="base">
              <a:spcBef>
                <a:spcPct val="20000"/>
              </a:spcBef>
              <a:spcAft>
                <a:spcPct val="0"/>
              </a:spcAft>
              <a:buClr>
                <a:srgbClr val="FFFEEB"/>
              </a:buClr>
              <a:buSzPct val="75000"/>
              <a:defRPr/>
            </a:pPr>
            <a:endParaRPr lang="en-US" sz="2100" dirty="0">
              <a:solidFill>
                <a:srgbClr val="FFFEEB"/>
              </a:solidFill>
              <a:ea typeface="ＭＳ Ｐゴシック" charset="0"/>
              <a:cs typeface="ＭＳ Ｐゴシック" charset="0"/>
            </a:endParaRPr>
          </a:p>
          <a:p>
            <a:pPr marL="342900" indent="-342900" fontAlgn="base">
              <a:spcBef>
                <a:spcPct val="20000"/>
              </a:spcBef>
              <a:spcAft>
                <a:spcPct val="0"/>
              </a:spcAft>
              <a:buClr>
                <a:srgbClr val="FFFEEB"/>
              </a:buClr>
              <a:buSzPct val="75000"/>
              <a:defRPr/>
            </a:pPr>
            <a:endParaRPr lang="en-US" sz="2100" dirty="0">
              <a:solidFill>
                <a:srgbClr val="FFFEEB"/>
              </a:solidFill>
              <a:latin typeface="Arial" charset="0"/>
              <a:ea typeface="ＭＳ Ｐゴシック" charset="0"/>
              <a:cs typeface="ＭＳ Ｐゴシック" charset="0"/>
            </a:endParaRPr>
          </a:p>
          <a:p>
            <a:pPr marL="342900" indent="-342900" fontAlgn="base">
              <a:spcBef>
                <a:spcPct val="20000"/>
              </a:spcBef>
              <a:spcAft>
                <a:spcPct val="0"/>
              </a:spcAft>
              <a:buClr>
                <a:srgbClr val="FFFEEB"/>
              </a:buClr>
              <a:buSzPct val="75000"/>
              <a:defRPr/>
            </a:pPr>
            <a:endParaRPr lang="en-US" sz="2100" dirty="0">
              <a:solidFill>
                <a:srgbClr val="FFFEEB"/>
              </a:solidFill>
              <a:latin typeface="Arial" charset="0"/>
              <a:ea typeface="ＭＳ Ｐゴシック" charset="0"/>
              <a:cs typeface="ＭＳ Ｐゴシック" charset="0"/>
            </a:endParaRPr>
          </a:p>
          <a:p>
            <a:pPr marL="342900" indent="-342900" fontAlgn="base">
              <a:spcBef>
                <a:spcPct val="20000"/>
              </a:spcBef>
              <a:spcAft>
                <a:spcPct val="0"/>
              </a:spcAft>
              <a:buClr>
                <a:srgbClr val="FFFEEB"/>
              </a:buClr>
              <a:buSzPct val="75000"/>
              <a:defRPr/>
            </a:pPr>
            <a:r>
              <a:rPr lang="en-US" sz="2100" dirty="0">
                <a:solidFill>
                  <a:srgbClr val="FFFEEB"/>
                </a:solidFill>
                <a:ea typeface="ＭＳ Ｐゴシック" charset="0"/>
                <a:cs typeface="ＭＳ Ｐゴシック" charset="0"/>
              </a:rPr>
              <a:t>How </a:t>
            </a:r>
            <a:r>
              <a:rPr lang="en-US" sz="2100" b="1" dirty="0">
                <a:solidFill>
                  <a:srgbClr val="297FD5"/>
                </a:solidFill>
                <a:ea typeface="ＭＳ Ｐゴシック" charset="0"/>
                <a:cs typeface="ＭＳ Ｐゴシック" charset="0"/>
              </a:rPr>
              <a:t>confident</a:t>
            </a:r>
            <a:r>
              <a:rPr lang="en-US" sz="2100" dirty="0">
                <a:solidFill>
                  <a:srgbClr val="297FD5"/>
                </a:solidFill>
                <a:ea typeface="ＭＳ Ｐゴシック" charset="0"/>
                <a:cs typeface="ＭＳ Ｐゴシック" charset="0"/>
              </a:rPr>
              <a:t> </a:t>
            </a:r>
            <a:r>
              <a:rPr lang="en-US" sz="2100" dirty="0">
                <a:solidFill>
                  <a:srgbClr val="FFFEEB"/>
                </a:solidFill>
                <a:ea typeface="ＭＳ Ｐゴシック" charset="0"/>
                <a:cs typeface="ＭＳ Ｐゴシック" charset="0"/>
              </a:rPr>
              <a:t>are you that you could make this change?</a:t>
            </a:r>
          </a:p>
          <a:p>
            <a:pPr marL="342900" indent="-342900" fontAlgn="base">
              <a:spcBef>
                <a:spcPct val="20000"/>
              </a:spcBef>
              <a:spcAft>
                <a:spcPct val="0"/>
              </a:spcAft>
              <a:buClr>
                <a:srgbClr val="FFFEEB"/>
              </a:buClr>
              <a:buSzPct val="75000"/>
              <a:defRPr/>
            </a:pPr>
            <a:endParaRPr lang="en-US" sz="2100" dirty="0">
              <a:solidFill>
                <a:srgbClr val="FFFEEB"/>
              </a:solidFill>
              <a:latin typeface="Arial" charset="0"/>
              <a:ea typeface="ＭＳ Ｐゴシック" charset="0"/>
              <a:cs typeface="ＭＳ Ｐゴシック" charset="0"/>
            </a:endParaRPr>
          </a:p>
          <a:p>
            <a:pPr marL="342900" indent="-342900" fontAlgn="base">
              <a:spcBef>
                <a:spcPct val="20000"/>
              </a:spcBef>
              <a:spcAft>
                <a:spcPct val="0"/>
              </a:spcAft>
              <a:buClr>
                <a:srgbClr val="FFFEEB"/>
              </a:buClr>
              <a:buSzPct val="75000"/>
              <a:defRPr/>
            </a:pPr>
            <a:endParaRPr lang="en-US" sz="2100" dirty="0">
              <a:solidFill>
                <a:srgbClr val="FFFEEB"/>
              </a:solidFill>
              <a:latin typeface="Arial" charset="0"/>
              <a:ea typeface="ＭＳ Ｐゴシック" charset="0"/>
              <a:cs typeface="ＭＳ Ｐゴシック" charset="0"/>
            </a:endParaRPr>
          </a:p>
          <a:p>
            <a:pPr marL="342900" indent="-342900" fontAlgn="base">
              <a:spcBef>
                <a:spcPct val="20000"/>
              </a:spcBef>
              <a:spcAft>
                <a:spcPct val="0"/>
              </a:spcAft>
              <a:buClr>
                <a:srgbClr val="FFFEEB"/>
              </a:buClr>
              <a:buSzPct val="75000"/>
              <a:defRPr/>
            </a:pPr>
            <a:endParaRPr lang="en-US" sz="2100" dirty="0">
              <a:solidFill>
                <a:srgbClr val="FFFEEB"/>
              </a:solidFill>
              <a:latin typeface="Arial" charset="0"/>
              <a:ea typeface="ＭＳ Ｐゴシック" charset="0"/>
              <a:cs typeface="ＭＳ Ｐゴシック" charset="0"/>
            </a:endParaRPr>
          </a:p>
          <a:p>
            <a:pPr marL="342900" indent="-342900" fontAlgn="base">
              <a:spcBef>
                <a:spcPct val="20000"/>
              </a:spcBef>
              <a:spcAft>
                <a:spcPct val="0"/>
              </a:spcAft>
              <a:buClr>
                <a:srgbClr val="FFFEEB"/>
              </a:buClr>
              <a:buSzPct val="75000"/>
              <a:defRPr/>
            </a:pPr>
            <a:r>
              <a:rPr lang="en-US" sz="2100" dirty="0">
                <a:solidFill>
                  <a:srgbClr val="FFFEEB"/>
                </a:solidFill>
                <a:ea typeface="ＭＳ Ｐゴシック" charset="0"/>
                <a:cs typeface="ＭＳ Ｐゴシック" charset="0"/>
              </a:rPr>
              <a:t>How </a:t>
            </a:r>
            <a:r>
              <a:rPr lang="en-US" sz="2400" b="1" dirty="0">
                <a:solidFill>
                  <a:srgbClr val="ACCBF9">
                    <a:lumMod val="50000"/>
                  </a:srgbClr>
                </a:solidFill>
                <a:ea typeface="ＭＳ Ｐゴシック" charset="0"/>
                <a:cs typeface="ＭＳ Ｐゴシック" charset="0"/>
              </a:rPr>
              <a:t>ready</a:t>
            </a:r>
            <a:r>
              <a:rPr lang="en-US" sz="2100" dirty="0">
                <a:solidFill>
                  <a:srgbClr val="FFFEEB"/>
                </a:solidFill>
                <a:ea typeface="ＭＳ Ｐゴシック" charset="0"/>
                <a:cs typeface="ＭＳ Ｐゴシック" charset="0"/>
              </a:rPr>
              <a:t> are you to make this change?</a:t>
            </a:r>
            <a:endParaRPr lang="en-CA" sz="2100" dirty="0">
              <a:solidFill>
                <a:srgbClr val="FFFEEB"/>
              </a:solidFill>
              <a:ea typeface="ＭＳ Ｐゴシック" charset="0"/>
              <a:cs typeface="ＭＳ Ｐゴシック" charset="0"/>
            </a:endParaRPr>
          </a:p>
        </p:txBody>
      </p:sp>
      <p:grpSp>
        <p:nvGrpSpPr>
          <p:cNvPr id="245764" name="Group 20"/>
          <p:cNvGrpSpPr>
            <a:grpSpLocks/>
          </p:cNvGrpSpPr>
          <p:nvPr/>
        </p:nvGrpSpPr>
        <p:grpSpPr bwMode="auto">
          <a:xfrm>
            <a:off x="2205038" y="3581401"/>
            <a:ext cx="6938962" cy="815448"/>
            <a:chOff x="912" y="1392"/>
            <a:chExt cx="3840" cy="616"/>
          </a:xfrm>
        </p:grpSpPr>
        <p:grpSp>
          <p:nvGrpSpPr>
            <p:cNvPr id="245765" name="Group 21"/>
            <p:cNvGrpSpPr>
              <a:grpSpLocks/>
            </p:cNvGrpSpPr>
            <p:nvPr/>
          </p:nvGrpSpPr>
          <p:grpSpPr bwMode="auto">
            <a:xfrm>
              <a:off x="960" y="1392"/>
              <a:ext cx="3434" cy="367"/>
              <a:chOff x="960" y="1392"/>
              <a:chExt cx="3434" cy="367"/>
            </a:xfrm>
          </p:grpSpPr>
          <p:pic>
            <p:nvPicPr>
              <p:cNvPr id="245766" name="Picture 22" descr="hozruler.gif (3462 bytes)"/>
              <p:cNvPicPr>
                <a:picLocks noChangeAspect="1" noChangeArrowheads="1"/>
              </p:cNvPicPr>
              <p:nvPr/>
            </p:nvPicPr>
            <p:blipFill>
              <a:blip r:embed="rId3"/>
              <a:srcRect/>
              <a:stretch>
                <a:fillRect/>
              </a:stretch>
            </p:blipFill>
            <p:spPr bwMode="auto">
              <a:xfrm>
                <a:off x="960" y="1392"/>
                <a:ext cx="3434" cy="367"/>
              </a:xfrm>
              <a:prstGeom prst="rect">
                <a:avLst/>
              </a:prstGeom>
              <a:noFill/>
              <a:ln w="9525">
                <a:noFill/>
                <a:miter lim="800000"/>
                <a:headEnd/>
                <a:tailEnd/>
              </a:ln>
            </p:spPr>
          </p:pic>
          <p:sp>
            <p:nvSpPr>
              <p:cNvPr id="245767" name="Rectangle 23"/>
              <p:cNvSpPr>
                <a:spLocks noChangeArrowheads="1"/>
              </p:cNvSpPr>
              <p:nvPr/>
            </p:nvSpPr>
            <p:spPr bwMode="auto">
              <a:xfrm>
                <a:off x="960" y="1392"/>
                <a:ext cx="3408" cy="288"/>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n-US" b="1" i="1">
                  <a:solidFill>
                    <a:srgbClr val="000000"/>
                  </a:solidFill>
                  <a:latin typeface="Arial" charset="0"/>
                  <a:ea typeface="ＭＳ Ｐゴシック"/>
                  <a:cs typeface="ＭＳ Ｐゴシック"/>
                </a:endParaRPr>
              </a:p>
            </p:txBody>
          </p:sp>
        </p:grpSp>
        <p:sp>
          <p:nvSpPr>
            <p:cNvPr id="245768" name="Text Box 24"/>
            <p:cNvSpPr txBox="1">
              <a:spLocks noChangeArrowheads="1"/>
            </p:cNvSpPr>
            <p:nvPr/>
          </p:nvSpPr>
          <p:spPr bwMode="auto">
            <a:xfrm>
              <a:off x="912" y="1776"/>
              <a:ext cx="3840" cy="232"/>
            </a:xfrm>
            <a:prstGeom prst="rect">
              <a:avLst/>
            </a:prstGeom>
            <a:noFill/>
            <a:ln w="9525">
              <a:noFill/>
              <a:miter lim="800000"/>
              <a:headEnd/>
              <a:tailEnd/>
            </a:ln>
          </p:spPr>
          <p:txBody>
            <a:bodyPr>
              <a:spAutoFit/>
            </a:bodyPr>
            <a:lstStyle/>
            <a:p>
              <a:pPr fontAlgn="base">
                <a:spcBef>
                  <a:spcPct val="50000"/>
                </a:spcBef>
                <a:spcAft>
                  <a:spcPct val="0"/>
                </a:spcAft>
              </a:pPr>
              <a:r>
                <a:rPr lang="en-CA" sz="1400" b="1">
                  <a:solidFill>
                    <a:srgbClr val="FFFEEB"/>
                  </a:solidFill>
                  <a:latin typeface="Times New Roman" pitchFamily="18" charset="0"/>
                  <a:ea typeface="ＭＳ Ｐゴシック"/>
                  <a:cs typeface="ＭＳ Ｐゴシック"/>
                </a:rPr>
                <a:t>0         1           2           3          4          5           6          7           8          9       10</a:t>
              </a:r>
            </a:p>
          </p:txBody>
        </p:sp>
      </p:grpSp>
      <p:sp>
        <p:nvSpPr>
          <p:cNvPr id="193540" name="Text Box 25"/>
          <p:cNvSpPr txBox="1">
            <a:spLocks noChangeArrowheads="1"/>
          </p:cNvSpPr>
          <p:nvPr/>
        </p:nvSpPr>
        <p:spPr bwMode="auto">
          <a:xfrm>
            <a:off x="1968500" y="762000"/>
            <a:ext cx="8242300" cy="584200"/>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defRPr/>
            </a:pPr>
            <a:r>
              <a:rPr lang="en-US" sz="3200" dirty="0">
                <a:solidFill>
                  <a:srgbClr val="FFFEEB"/>
                </a:solidFill>
                <a:latin typeface="Palatino Linotype"/>
              </a:rPr>
              <a:t>A tool for eliciting change talk</a:t>
            </a:r>
            <a:endParaRPr lang="en-CA" sz="3200" dirty="0">
              <a:solidFill>
                <a:srgbClr val="FFFEEB"/>
              </a:solidFill>
              <a:latin typeface="Palatino Linotype"/>
            </a:endParaRPr>
          </a:p>
        </p:txBody>
      </p:sp>
      <p:grpSp>
        <p:nvGrpSpPr>
          <p:cNvPr id="245770" name="Group 26"/>
          <p:cNvGrpSpPr>
            <a:grpSpLocks/>
          </p:cNvGrpSpPr>
          <p:nvPr/>
        </p:nvGrpSpPr>
        <p:grpSpPr bwMode="auto">
          <a:xfrm>
            <a:off x="2292350" y="2057401"/>
            <a:ext cx="6851650" cy="815448"/>
            <a:chOff x="912" y="1392"/>
            <a:chExt cx="3840" cy="616"/>
          </a:xfrm>
        </p:grpSpPr>
        <p:grpSp>
          <p:nvGrpSpPr>
            <p:cNvPr id="245771" name="Group 27"/>
            <p:cNvGrpSpPr>
              <a:grpSpLocks/>
            </p:cNvGrpSpPr>
            <p:nvPr/>
          </p:nvGrpSpPr>
          <p:grpSpPr bwMode="auto">
            <a:xfrm>
              <a:off x="960" y="1392"/>
              <a:ext cx="3434" cy="367"/>
              <a:chOff x="960" y="1392"/>
              <a:chExt cx="3434" cy="367"/>
            </a:xfrm>
          </p:grpSpPr>
          <p:pic>
            <p:nvPicPr>
              <p:cNvPr id="245772" name="Picture 28" descr="hozruler.gif (3462 bytes)"/>
              <p:cNvPicPr>
                <a:picLocks noChangeAspect="1" noChangeArrowheads="1"/>
              </p:cNvPicPr>
              <p:nvPr/>
            </p:nvPicPr>
            <p:blipFill>
              <a:blip r:embed="rId3"/>
              <a:srcRect/>
              <a:stretch>
                <a:fillRect/>
              </a:stretch>
            </p:blipFill>
            <p:spPr bwMode="auto">
              <a:xfrm>
                <a:off x="960" y="1392"/>
                <a:ext cx="3434" cy="367"/>
              </a:xfrm>
              <a:prstGeom prst="rect">
                <a:avLst/>
              </a:prstGeom>
              <a:noFill/>
              <a:ln w="9525">
                <a:noFill/>
                <a:miter lim="800000"/>
                <a:headEnd/>
                <a:tailEnd/>
              </a:ln>
            </p:spPr>
          </p:pic>
          <p:sp>
            <p:nvSpPr>
              <p:cNvPr id="245773" name="Rectangle 29"/>
              <p:cNvSpPr>
                <a:spLocks noChangeArrowheads="1"/>
              </p:cNvSpPr>
              <p:nvPr/>
            </p:nvSpPr>
            <p:spPr bwMode="auto">
              <a:xfrm>
                <a:off x="960" y="1392"/>
                <a:ext cx="3408" cy="288"/>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n-US" b="1" i="1">
                  <a:solidFill>
                    <a:srgbClr val="000000"/>
                  </a:solidFill>
                  <a:latin typeface="Arial" charset="0"/>
                  <a:ea typeface="ＭＳ Ｐゴシック"/>
                  <a:cs typeface="ＭＳ Ｐゴシック"/>
                </a:endParaRPr>
              </a:p>
            </p:txBody>
          </p:sp>
        </p:grpSp>
        <p:sp>
          <p:nvSpPr>
            <p:cNvPr id="245774" name="Text Box 30"/>
            <p:cNvSpPr txBox="1">
              <a:spLocks noChangeArrowheads="1"/>
            </p:cNvSpPr>
            <p:nvPr/>
          </p:nvSpPr>
          <p:spPr bwMode="auto">
            <a:xfrm>
              <a:off x="912" y="1776"/>
              <a:ext cx="3840" cy="232"/>
            </a:xfrm>
            <a:prstGeom prst="rect">
              <a:avLst/>
            </a:prstGeom>
            <a:noFill/>
            <a:ln w="9525">
              <a:noFill/>
              <a:miter lim="800000"/>
              <a:headEnd/>
              <a:tailEnd/>
            </a:ln>
          </p:spPr>
          <p:txBody>
            <a:bodyPr>
              <a:spAutoFit/>
            </a:bodyPr>
            <a:lstStyle/>
            <a:p>
              <a:pPr fontAlgn="base">
                <a:spcBef>
                  <a:spcPct val="50000"/>
                </a:spcBef>
                <a:spcAft>
                  <a:spcPct val="0"/>
                </a:spcAft>
              </a:pPr>
              <a:r>
                <a:rPr lang="en-CA" sz="1400" b="1">
                  <a:solidFill>
                    <a:srgbClr val="FFFEEB"/>
                  </a:solidFill>
                  <a:latin typeface="Times New Roman" pitchFamily="18" charset="0"/>
                  <a:ea typeface="ＭＳ Ｐゴシック"/>
                  <a:cs typeface="ＭＳ Ｐゴシック"/>
                </a:rPr>
                <a:t>0         1           2           3          4          5           6          7           8          9       10</a:t>
              </a:r>
            </a:p>
          </p:txBody>
        </p:sp>
      </p:grpSp>
      <p:grpSp>
        <p:nvGrpSpPr>
          <p:cNvPr id="245775" name="Group 31"/>
          <p:cNvGrpSpPr>
            <a:grpSpLocks/>
          </p:cNvGrpSpPr>
          <p:nvPr/>
        </p:nvGrpSpPr>
        <p:grpSpPr bwMode="auto">
          <a:xfrm>
            <a:off x="2205038" y="5211764"/>
            <a:ext cx="6938962" cy="921955"/>
            <a:chOff x="912" y="1392"/>
            <a:chExt cx="3840" cy="577"/>
          </a:xfrm>
        </p:grpSpPr>
        <p:grpSp>
          <p:nvGrpSpPr>
            <p:cNvPr id="245776" name="Group 32"/>
            <p:cNvGrpSpPr>
              <a:grpSpLocks/>
            </p:cNvGrpSpPr>
            <p:nvPr/>
          </p:nvGrpSpPr>
          <p:grpSpPr bwMode="auto">
            <a:xfrm>
              <a:off x="960" y="1392"/>
              <a:ext cx="3434" cy="367"/>
              <a:chOff x="960" y="1392"/>
              <a:chExt cx="3434" cy="367"/>
            </a:xfrm>
          </p:grpSpPr>
          <p:pic>
            <p:nvPicPr>
              <p:cNvPr id="245777" name="Picture 33" descr="hozruler.gif (3462 bytes)"/>
              <p:cNvPicPr>
                <a:picLocks noChangeAspect="1" noChangeArrowheads="1"/>
              </p:cNvPicPr>
              <p:nvPr/>
            </p:nvPicPr>
            <p:blipFill>
              <a:blip r:embed="rId3"/>
              <a:srcRect/>
              <a:stretch>
                <a:fillRect/>
              </a:stretch>
            </p:blipFill>
            <p:spPr bwMode="auto">
              <a:xfrm>
                <a:off x="960" y="1392"/>
                <a:ext cx="3434" cy="367"/>
              </a:xfrm>
              <a:prstGeom prst="rect">
                <a:avLst/>
              </a:prstGeom>
              <a:noFill/>
              <a:ln w="9525">
                <a:noFill/>
                <a:miter lim="800000"/>
                <a:headEnd/>
                <a:tailEnd/>
              </a:ln>
            </p:spPr>
          </p:pic>
          <p:sp>
            <p:nvSpPr>
              <p:cNvPr id="245778" name="Rectangle 34"/>
              <p:cNvSpPr>
                <a:spLocks noChangeArrowheads="1"/>
              </p:cNvSpPr>
              <p:nvPr/>
            </p:nvSpPr>
            <p:spPr bwMode="auto">
              <a:xfrm>
                <a:off x="960" y="1392"/>
                <a:ext cx="3408" cy="288"/>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n-US" b="1" i="1">
                  <a:solidFill>
                    <a:srgbClr val="000000"/>
                  </a:solidFill>
                  <a:latin typeface="Arial" charset="0"/>
                  <a:ea typeface="ＭＳ Ｐゴシック"/>
                  <a:cs typeface="ＭＳ Ｐゴシック"/>
                </a:endParaRPr>
              </a:p>
            </p:txBody>
          </p:sp>
        </p:grpSp>
        <p:sp>
          <p:nvSpPr>
            <p:cNvPr id="245779" name="Text Box 35"/>
            <p:cNvSpPr txBox="1">
              <a:spLocks noChangeArrowheads="1"/>
            </p:cNvSpPr>
            <p:nvPr/>
          </p:nvSpPr>
          <p:spPr bwMode="auto">
            <a:xfrm>
              <a:off x="912" y="1776"/>
              <a:ext cx="3840" cy="193"/>
            </a:xfrm>
            <a:prstGeom prst="rect">
              <a:avLst/>
            </a:prstGeom>
            <a:noFill/>
            <a:ln w="9525">
              <a:noFill/>
              <a:miter lim="800000"/>
              <a:headEnd/>
              <a:tailEnd/>
            </a:ln>
          </p:spPr>
          <p:txBody>
            <a:bodyPr>
              <a:spAutoFit/>
            </a:bodyPr>
            <a:lstStyle/>
            <a:p>
              <a:pPr fontAlgn="base">
                <a:spcBef>
                  <a:spcPct val="50000"/>
                </a:spcBef>
                <a:spcAft>
                  <a:spcPct val="0"/>
                </a:spcAft>
              </a:pPr>
              <a:r>
                <a:rPr lang="en-CA" sz="1400" b="1">
                  <a:solidFill>
                    <a:srgbClr val="FFFEEB"/>
                  </a:solidFill>
                  <a:latin typeface="Times New Roman" pitchFamily="18" charset="0"/>
                  <a:ea typeface="ＭＳ Ｐゴシック"/>
                  <a:cs typeface="ＭＳ Ｐゴシック"/>
                </a:rPr>
                <a:t>0         1           2           3          4          5           6          7           8          9       10</a:t>
              </a:r>
            </a:p>
          </p:txBody>
        </p:sp>
      </p:grpSp>
    </p:spTree>
    <p:extLst>
      <p:ext uri="{BB962C8B-B14F-4D97-AF65-F5344CB8AC3E}">
        <p14:creationId xmlns:p14="http://schemas.microsoft.com/office/powerpoint/2010/main" val="98010105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3" name="Rectangle 3"/>
          <p:cNvSpPr>
            <a:spLocks noGrp="1" noChangeArrowheads="1"/>
          </p:cNvSpPr>
          <p:nvPr>
            <p:ph idx="4294967295"/>
          </p:nvPr>
        </p:nvSpPr>
        <p:spPr>
          <a:xfrm>
            <a:off x="1773239" y="1016000"/>
            <a:ext cx="8715375" cy="5295900"/>
          </a:xfrm>
        </p:spPr>
        <p:txBody>
          <a:bodyPr/>
          <a:lstStyle/>
          <a:p>
            <a:pPr marL="18288" indent="0">
              <a:buNone/>
              <a:defRPr/>
            </a:pPr>
            <a:r>
              <a:rPr lang="en-US" dirty="0"/>
              <a:t>Why are you at (current score) and not zero?</a:t>
            </a:r>
          </a:p>
          <a:p>
            <a:pPr marL="0" indent="0">
              <a:buNone/>
              <a:defRPr/>
            </a:pPr>
            <a:endParaRPr lang="en-US" dirty="0"/>
          </a:p>
          <a:p>
            <a:pPr marL="18288" indent="0">
              <a:buNone/>
              <a:defRPr/>
            </a:pPr>
            <a:r>
              <a:rPr lang="en-US" dirty="0"/>
              <a:t>What would it take for you to get from (current score) to (higher score)?</a:t>
            </a:r>
          </a:p>
          <a:p>
            <a:pPr marL="274320" indent="-256032">
              <a:defRPr/>
            </a:pPr>
            <a:endParaRPr lang="en-US" dirty="0"/>
          </a:p>
          <a:p>
            <a:pPr marL="18288" indent="0">
              <a:buNone/>
              <a:defRPr/>
            </a:pPr>
            <a:r>
              <a:rPr lang="en-US" dirty="0"/>
              <a:t>What has made this change this important to you so far, as opposed to it being unimportant (zero)?</a:t>
            </a:r>
          </a:p>
          <a:p>
            <a:pPr marL="274320" indent="-256032">
              <a:defRPr/>
            </a:pPr>
            <a:endParaRPr lang="en-CA" dirty="0">
              <a:latin typeface="Arial"/>
            </a:endParaRPr>
          </a:p>
          <a:p>
            <a:pPr marL="18288" indent="0">
              <a:buNone/>
              <a:defRPr/>
            </a:pPr>
            <a:r>
              <a:rPr lang="en-US" dirty="0"/>
              <a:t>What would it take to make this change even more important to you?</a:t>
            </a:r>
            <a:r>
              <a:rPr lang="ja-JP" altLang="en-US" dirty="0">
                <a:latin typeface="Arial"/>
              </a:rPr>
              <a:t>”</a:t>
            </a:r>
            <a:endParaRPr lang="en-US" dirty="0"/>
          </a:p>
          <a:p>
            <a:pPr marL="274320" indent="-256032">
              <a:defRPr/>
            </a:pPr>
            <a:endParaRPr lang="en-CA" dirty="0"/>
          </a:p>
        </p:txBody>
      </p:sp>
      <p:sp>
        <p:nvSpPr>
          <p:cNvPr id="732162" name="Rectangle 2"/>
          <p:cNvSpPr>
            <a:spLocks noGrp="1" noChangeArrowheads="1"/>
          </p:cNvSpPr>
          <p:nvPr>
            <p:ph type="title" idx="4294967295"/>
          </p:nvPr>
        </p:nvSpPr>
        <p:spPr>
          <a:xfrm>
            <a:off x="1878013" y="274639"/>
            <a:ext cx="8610600" cy="606425"/>
          </a:xfrm>
        </p:spPr>
        <p:txBody>
          <a:bodyPr>
            <a:normAutofit fontScale="90000"/>
          </a:bodyPr>
          <a:lstStyle/>
          <a:p>
            <a:pPr algn="ctr">
              <a:defRPr/>
            </a:pPr>
            <a:r>
              <a:rPr lang="en-US" dirty="0"/>
              <a:t>Follow-up Questions</a:t>
            </a:r>
            <a:endParaRPr lang="en-CA" dirty="0"/>
          </a:p>
        </p:txBody>
      </p:sp>
    </p:spTree>
    <p:extLst>
      <p:ext uri="{BB962C8B-B14F-4D97-AF65-F5344CB8AC3E}">
        <p14:creationId xmlns:p14="http://schemas.microsoft.com/office/powerpoint/2010/main" val="3686835466"/>
      </p:ext>
    </p:extLst>
  </p:cSld>
  <p:clrMapOvr>
    <a:masterClrMapping/>
  </p:clrMapOvr>
  <p:transition spd="med">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dirty="0"/>
          </a:p>
        </p:txBody>
      </p:sp>
      <p:sp>
        <p:nvSpPr>
          <p:cNvPr id="6" name="Content Placeholder 5"/>
          <p:cNvSpPr>
            <a:spLocks noGrp="1"/>
          </p:cNvSpPr>
          <p:nvPr>
            <p:ph idx="1"/>
          </p:nvPr>
        </p:nvSpPr>
        <p:spPr/>
        <p:txBody>
          <a:bodyPr>
            <a:normAutofit/>
          </a:bodyPr>
          <a:lstStyle/>
          <a:p>
            <a:r>
              <a:rPr lang="en-CA" dirty="0"/>
              <a:t>What can you focus on if importance is low? </a:t>
            </a:r>
          </a:p>
          <a:p>
            <a:endParaRPr lang="en-CA" dirty="0"/>
          </a:p>
          <a:p>
            <a:endParaRPr lang="en-CA" dirty="0"/>
          </a:p>
          <a:p>
            <a:r>
              <a:rPr lang="en-CA" dirty="0"/>
              <a:t>What can you focus on if confidence is low? </a:t>
            </a:r>
          </a:p>
          <a:p>
            <a:endParaRPr lang="en-CA" dirty="0"/>
          </a:p>
          <a:p>
            <a:endParaRPr lang="en-CA" dirty="0"/>
          </a:p>
          <a:p>
            <a:r>
              <a:rPr lang="en-CA" dirty="0"/>
              <a:t>What can you focus on if readiness is low? </a:t>
            </a:r>
          </a:p>
        </p:txBody>
      </p:sp>
    </p:spTree>
    <p:extLst>
      <p:ext uri="{BB962C8B-B14F-4D97-AF65-F5344CB8AC3E}">
        <p14:creationId xmlns:p14="http://schemas.microsoft.com/office/powerpoint/2010/main" val="2428158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dirty="0"/>
          </a:p>
        </p:txBody>
      </p:sp>
      <p:sp>
        <p:nvSpPr>
          <p:cNvPr id="6" name="Content Placeholder 5"/>
          <p:cNvSpPr>
            <a:spLocks noGrp="1"/>
          </p:cNvSpPr>
          <p:nvPr>
            <p:ph idx="1"/>
          </p:nvPr>
        </p:nvSpPr>
        <p:spPr/>
        <p:txBody>
          <a:bodyPr>
            <a:normAutofit/>
          </a:bodyPr>
          <a:lstStyle/>
          <a:p>
            <a:r>
              <a:rPr lang="en-CA" dirty="0"/>
              <a:t>What can you focus on if importance is low? </a:t>
            </a:r>
          </a:p>
          <a:p>
            <a:pPr lvl="1"/>
            <a:r>
              <a:rPr lang="en-CA" sz="3600" dirty="0"/>
              <a:t>VALUES</a:t>
            </a:r>
            <a:endParaRPr lang="en-CA" dirty="0"/>
          </a:p>
          <a:p>
            <a:r>
              <a:rPr lang="en-CA" dirty="0"/>
              <a:t>What can you focus on if confidence is low? </a:t>
            </a:r>
          </a:p>
          <a:p>
            <a:pPr lvl="1"/>
            <a:r>
              <a:rPr lang="en-CA" sz="3600" dirty="0"/>
              <a:t>STRENGTHS</a:t>
            </a:r>
          </a:p>
          <a:p>
            <a:pPr lvl="1"/>
            <a:r>
              <a:rPr lang="en-CA" sz="3600" dirty="0"/>
              <a:t>SUPPORTS</a:t>
            </a:r>
            <a:endParaRPr lang="en-CA" sz="2800" dirty="0"/>
          </a:p>
          <a:p>
            <a:r>
              <a:rPr lang="en-CA" dirty="0"/>
              <a:t>What can you focus on if readiness is low? </a:t>
            </a:r>
          </a:p>
          <a:p>
            <a:pPr lvl="1"/>
            <a:r>
              <a:rPr lang="en-CA" sz="3600" dirty="0"/>
              <a:t>BARRIERS</a:t>
            </a:r>
          </a:p>
          <a:p>
            <a:pPr lvl="1"/>
            <a:r>
              <a:rPr lang="en-CA" sz="3600" dirty="0"/>
              <a:t>SUPPORTS</a:t>
            </a:r>
          </a:p>
        </p:txBody>
      </p:sp>
    </p:spTree>
    <p:extLst>
      <p:ext uri="{BB962C8B-B14F-4D97-AF65-F5344CB8AC3E}">
        <p14:creationId xmlns:p14="http://schemas.microsoft.com/office/powerpoint/2010/main" val="2921385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http://www.worksopharriers.co.uk/images/fun_run_hill_profile.jpg"/>
          <p:cNvPicPr>
            <a:picLocks noChangeAspect="1" noChangeArrowheads="1"/>
          </p:cNvPicPr>
          <p:nvPr/>
        </p:nvPicPr>
        <p:blipFill>
          <a:blip r:embed="rId3">
            <a:extLst>
              <a:ext uri="{28A0092B-C50C-407E-A947-70E740481C1C}">
                <a14:useLocalDpi xmlns:a14="http://schemas.microsoft.com/office/drawing/2010/main" val="0"/>
              </a:ext>
            </a:extLst>
          </a:blip>
          <a:srcRect l="7176" t="21255" r="22733" b="27377"/>
          <a:stretch>
            <a:fillRect/>
          </a:stretch>
        </p:blipFill>
        <p:spPr bwMode="auto">
          <a:xfrm>
            <a:off x="1514476" y="-12700"/>
            <a:ext cx="9204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title"/>
          </p:nvPr>
        </p:nvSpPr>
        <p:spPr/>
        <p:txBody>
          <a:bodyPr/>
          <a:lstStyle/>
          <a:p>
            <a:pPr eaLnBrk="1" hangingPunct="1"/>
            <a:r>
              <a:rPr lang="en-US">
                <a:latin typeface="Calibri" charset="0"/>
              </a:rPr>
              <a:t>A Theory of “Change Talk”</a:t>
            </a:r>
          </a:p>
        </p:txBody>
      </p:sp>
      <p:sp>
        <p:nvSpPr>
          <p:cNvPr id="62467" name="Rectangle 3"/>
          <p:cNvSpPr>
            <a:spLocks noGrp="1" noChangeArrowheads="1"/>
          </p:cNvSpPr>
          <p:nvPr>
            <p:ph idx="1"/>
          </p:nvPr>
        </p:nvSpPr>
        <p:spPr>
          <a:xfrm>
            <a:off x="3125788" y="1844675"/>
            <a:ext cx="5829300" cy="4114800"/>
          </a:xfrm>
        </p:spPr>
        <p:txBody>
          <a:bodyPr/>
          <a:lstStyle/>
          <a:p>
            <a:pPr eaLnBrk="1" hangingPunct="1"/>
            <a:endParaRPr lang="en-US" dirty="0">
              <a:latin typeface="Rockwell" charset="0"/>
            </a:endParaRPr>
          </a:p>
          <a:p>
            <a:pPr eaLnBrk="1" hangingPunct="1"/>
            <a:endParaRPr lang="en-US" dirty="0">
              <a:latin typeface="Rockwell" charset="0"/>
            </a:endParaRPr>
          </a:p>
          <a:p>
            <a:pPr eaLnBrk="1" hangingPunct="1"/>
            <a:endParaRPr lang="en-US" dirty="0">
              <a:latin typeface="Rockwell" charset="0"/>
            </a:endParaRPr>
          </a:p>
        </p:txBody>
      </p:sp>
      <p:sp>
        <p:nvSpPr>
          <p:cNvPr id="2" name="Footer Placeholder 1"/>
          <p:cNvSpPr>
            <a:spLocks noGrp="1"/>
          </p:cNvSpPr>
          <p:nvPr>
            <p:ph type="ftr" sz="quarter" idx="11"/>
          </p:nvPr>
        </p:nvSpPr>
        <p:spPr>
          <a:xfrm>
            <a:off x="2659064" y="6113463"/>
            <a:ext cx="6296025" cy="514350"/>
          </a:xfrm>
        </p:spPr>
        <p:txBody>
          <a:bodyPr/>
          <a:lstStyle/>
          <a:p>
            <a:pPr>
              <a:defRPr/>
            </a:pPr>
            <a:r>
              <a:rPr lang="en-US" sz="1400" dirty="0" err="1">
                <a:solidFill>
                  <a:schemeClr val="tx1"/>
                </a:solidFill>
              </a:rPr>
              <a:t>Amrhein</a:t>
            </a:r>
            <a:r>
              <a:rPr lang="en-US" sz="1400" dirty="0">
                <a:solidFill>
                  <a:schemeClr val="tx1"/>
                </a:solidFill>
              </a:rPr>
              <a:t>, et al. (2003). Client commitment language during motivational interviewing predicts drug use outcome.  J. Consulting and Clinical Psychology, 71: 862-878 </a:t>
            </a:r>
          </a:p>
        </p:txBody>
      </p:sp>
      <p:sp>
        <p:nvSpPr>
          <p:cNvPr id="62469" name="TextBox 4"/>
          <p:cNvSpPr txBox="1">
            <a:spLocks noChangeArrowheads="1"/>
          </p:cNvSpPr>
          <p:nvPr/>
        </p:nvSpPr>
        <p:spPr bwMode="auto">
          <a:xfrm>
            <a:off x="2567608" y="2348881"/>
            <a:ext cx="2623300" cy="86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t>Preparatory change talk</a:t>
            </a:r>
          </a:p>
        </p:txBody>
      </p:sp>
      <p:sp>
        <p:nvSpPr>
          <p:cNvPr id="62470" name="TextBox 14"/>
          <p:cNvSpPr txBox="1">
            <a:spLocks noChangeArrowheads="1"/>
          </p:cNvSpPr>
          <p:nvPr/>
        </p:nvSpPr>
        <p:spPr bwMode="auto">
          <a:xfrm>
            <a:off x="7392144" y="3212976"/>
            <a:ext cx="26642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Activation (Willingness)</a:t>
            </a:r>
          </a:p>
          <a:p>
            <a:r>
              <a:rPr lang="en-US" sz="1800" dirty="0"/>
              <a:t>Commitment</a:t>
            </a:r>
          </a:p>
          <a:p>
            <a:r>
              <a:rPr lang="en-US" sz="1800" dirty="0"/>
              <a:t>Taking Steps</a:t>
            </a:r>
          </a:p>
        </p:txBody>
      </p:sp>
      <p:sp>
        <p:nvSpPr>
          <p:cNvPr id="20" name="TextBox 19"/>
          <p:cNvSpPr txBox="1"/>
          <p:nvPr/>
        </p:nvSpPr>
        <p:spPr>
          <a:xfrm>
            <a:off x="1698625" y="5715000"/>
            <a:ext cx="3124200" cy="369888"/>
          </a:xfrm>
          <a:prstGeom prst="rect">
            <a:avLst/>
          </a:prstGeom>
          <a:noFill/>
        </p:spPr>
        <p:txBody>
          <a:bodyPr>
            <a:spAutoFit/>
          </a:bodyPr>
          <a:lstStyle/>
          <a:p>
            <a:pPr>
              <a:defRPr/>
            </a:pPr>
            <a:r>
              <a:rPr lang="en-US" dirty="0">
                <a:solidFill>
                  <a:schemeClr val="accent1">
                    <a:lumMod val="50000"/>
                  </a:schemeClr>
                </a:solidFill>
              </a:rPr>
              <a:t>Status quo</a:t>
            </a:r>
          </a:p>
        </p:txBody>
      </p:sp>
      <p:sp>
        <p:nvSpPr>
          <p:cNvPr id="21" name="TextBox 20"/>
          <p:cNvSpPr txBox="1"/>
          <p:nvPr/>
        </p:nvSpPr>
        <p:spPr>
          <a:xfrm>
            <a:off x="8483600" y="5661025"/>
            <a:ext cx="1041400" cy="369332"/>
          </a:xfrm>
          <a:prstGeom prst="rect">
            <a:avLst/>
          </a:prstGeom>
          <a:noFill/>
        </p:spPr>
        <p:txBody>
          <a:bodyPr>
            <a:spAutoFit/>
          </a:bodyPr>
          <a:lstStyle/>
          <a:p>
            <a:pPr>
              <a:defRPr/>
            </a:pPr>
            <a:r>
              <a:rPr lang="en-US" dirty="0">
                <a:solidFill>
                  <a:schemeClr val="tx2">
                    <a:lumMod val="75000"/>
                  </a:schemeClr>
                </a:solidFill>
              </a:rPr>
              <a:t>Change</a:t>
            </a:r>
          </a:p>
        </p:txBody>
      </p:sp>
      <p:cxnSp>
        <p:nvCxnSpPr>
          <p:cNvPr id="8" name="Straight Arrow Connector 7"/>
          <p:cNvCxnSpPr/>
          <p:nvPr/>
        </p:nvCxnSpPr>
        <p:spPr>
          <a:xfrm>
            <a:off x="2787651" y="5889626"/>
            <a:ext cx="5700713" cy="15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43872" y="1844825"/>
            <a:ext cx="3356322" cy="461665"/>
          </a:xfrm>
          <a:prstGeom prst="rect">
            <a:avLst/>
          </a:prstGeom>
          <a:noFill/>
        </p:spPr>
        <p:txBody>
          <a:bodyPr wrap="square">
            <a:spAutoFit/>
          </a:bodyPr>
          <a:lstStyle/>
          <a:p>
            <a:pPr>
              <a:defRPr/>
            </a:pPr>
            <a:r>
              <a:rPr lang="en-US" sz="2400" dirty="0">
                <a:solidFill>
                  <a:schemeClr val="accent2">
                    <a:lumMod val="50000"/>
                  </a:schemeClr>
                </a:solidFill>
              </a:rPr>
              <a:t>MI therapist’s role</a:t>
            </a:r>
          </a:p>
        </p:txBody>
      </p:sp>
      <p:sp>
        <p:nvSpPr>
          <p:cNvPr id="23" name="Freeform 22"/>
          <p:cNvSpPr/>
          <p:nvPr/>
        </p:nvSpPr>
        <p:spPr>
          <a:xfrm rot="296629">
            <a:off x="4956175" y="2378076"/>
            <a:ext cx="2484438" cy="1001713"/>
          </a:xfrm>
          <a:custGeom>
            <a:avLst/>
            <a:gdLst>
              <a:gd name="connsiteX0" fmla="*/ 0 w 4114800"/>
              <a:gd name="connsiteY0" fmla="*/ 1088603 h 1088603"/>
              <a:gd name="connsiteX1" fmla="*/ 2207173 w 4114800"/>
              <a:gd name="connsiteY1" fmla="*/ 783 h 1088603"/>
              <a:gd name="connsiteX2" fmla="*/ 4114800 w 4114800"/>
              <a:gd name="connsiteY2" fmla="*/ 899417 h 1088603"/>
              <a:gd name="connsiteX3" fmla="*/ 4114800 w 4114800"/>
              <a:gd name="connsiteY3" fmla="*/ 899417 h 1088603"/>
            </a:gdLst>
            <a:ahLst/>
            <a:cxnLst>
              <a:cxn ang="0">
                <a:pos x="connsiteX0" y="connsiteY0"/>
              </a:cxn>
              <a:cxn ang="0">
                <a:pos x="connsiteX1" y="connsiteY1"/>
              </a:cxn>
              <a:cxn ang="0">
                <a:pos x="connsiteX2" y="connsiteY2"/>
              </a:cxn>
              <a:cxn ang="0">
                <a:pos x="connsiteX3" y="connsiteY3"/>
              </a:cxn>
            </a:cxnLst>
            <a:rect l="l" t="t" r="r" b="b"/>
            <a:pathLst>
              <a:path w="4114800" h="1088603">
                <a:moveTo>
                  <a:pt x="0" y="1088603"/>
                </a:moveTo>
                <a:cubicBezTo>
                  <a:pt x="760686" y="560458"/>
                  <a:pt x="1521373" y="32314"/>
                  <a:pt x="2207173" y="783"/>
                </a:cubicBezTo>
                <a:cubicBezTo>
                  <a:pt x="2892973" y="-30748"/>
                  <a:pt x="4114800" y="899417"/>
                  <a:pt x="4114800" y="899417"/>
                </a:cubicBezTo>
                <a:lnTo>
                  <a:pt x="4114800" y="899417"/>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Arrow Connector 3"/>
          <p:cNvCxnSpPr/>
          <p:nvPr/>
        </p:nvCxnSpPr>
        <p:spPr>
          <a:xfrm flipV="1">
            <a:off x="2316164" y="4293096"/>
            <a:ext cx="1331565" cy="1383806"/>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 name="Straight Arrow Connector 5"/>
          <p:cNvCxnSpPr/>
          <p:nvPr/>
        </p:nvCxnSpPr>
        <p:spPr>
          <a:xfrm>
            <a:off x="7945438" y="4065588"/>
            <a:ext cx="849312" cy="1327150"/>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6" name="TextBox 4"/>
          <p:cNvSpPr txBox="1">
            <a:spLocks noChangeArrowheads="1"/>
          </p:cNvSpPr>
          <p:nvPr/>
        </p:nvSpPr>
        <p:spPr bwMode="auto">
          <a:xfrm>
            <a:off x="3503712" y="2780928"/>
            <a:ext cx="11521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dirty="0"/>
          </a:p>
          <a:p>
            <a:r>
              <a:rPr lang="en-US" sz="1800" dirty="0"/>
              <a:t>Desire</a:t>
            </a:r>
          </a:p>
          <a:p>
            <a:r>
              <a:rPr lang="en-US" sz="1800" dirty="0"/>
              <a:t>Ability</a:t>
            </a:r>
          </a:p>
          <a:p>
            <a:r>
              <a:rPr lang="en-US" sz="1800" dirty="0"/>
              <a:t>Reasons</a:t>
            </a:r>
          </a:p>
          <a:p>
            <a:r>
              <a:rPr lang="en-US" sz="1800" dirty="0"/>
              <a:t>Need</a:t>
            </a:r>
          </a:p>
        </p:txBody>
      </p:sp>
      <p:sp>
        <p:nvSpPr>
          <p:cNvPr id="18" name="TextBox 14"/>
          <p:cNvSpPr txBox="1">
            <a:spLocks noChangeArrowheads="1"/>
          </p:cNvSpPr>
          <p:nvPr/>
        </p:nvSpPr>
        <p:spPr bwMode="auto">
          <a:xfrm>
            <a:off x="7464152" y="2420889"/>
            <a:ext cx="2536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Mobilizing change talk</a:t>
            </a:r>
          </a:p>
        </p:txBody>
      </p:sp>
    </p:spTree>
    <p:extLst>
      <p:ext uri="{BB962C8B-B14F-4D97-AF65-F5344CB8AC3E}">
        <p14:creationId xmlns:p14="http://schemas.microsoft.com/office/powerpoint/2010/main" val="4222028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Preparatory Change Talk</a:t>
            </a:r>
          </a:p>
        </p:txBody>
      </p:sp>
      <p:sp>
        <p:nvSpPr>
          <p:cNvPr id="3" name="Content Placeholder 2"/>
          <p:cNvSpPr>
            <a:spLocks noGrp="1"/>
          </p:cNvSpPr>
          <p:nvPr>
            <p:ph idx="1"/>
          </p:nvPr>
        </p:nvSpPr>
        <p:spPr/>
        <p:txBody>
          <a:bodyPr>
            <a:noAutofit/>
          </a:bodyPr>
          <a:lstStyle/>
          <a:p>
            <a:r>
              <a:rPr lang="en-US" sz="3200" dirty="0"/>
              <a:t>Desire  	</a:t>
            </a:r>
            <a:r>
              <a:rPr lang="en-US" dirty="0"/>
              <a:t>“I want to”</a:t>
            </a:r>
          </a:p>
          <a:p>
            <a:r>
              <a:rPr lang="en-US" sz="3200" dirty="0"/>
              <a:t>Ability 	“I’m able to”</a:t>
            </a:r>
          </a:p>
          <a:p>
            <a:r>
              <a:rPr lang="en-US" sz="3200" dirty="0"/>
              <a:t>Reasons 	“If </a:t>
            </a:r>
            <a:r>
              <a:rPr lang="en-US" dirty="0"/>
              <a:t>I did… then…”;  “because…”</a:t>
            </a:r>
          </a:p>
          <a:p>
            <a:r>
              <a:rPr lang="en-US" sz="3200" dirty="0"/>
              <a:t>Need 	“I have to…” </a:t>
            </a:r>
          </a:p>
        </p:txBody>
      </p:sp>
    </p:spTree>
    <p:extLst>
      <p:ext uri="{BB962C8B-B14F-4D97-AF65-F5344CB8AC3E}">
        <p14:creationId xmlns:p14="http://schemas.microsoft.com/office/powerpoint/2010/main" val="2751228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Mobilizing Change Talk</a:t>
            </a:r>
          </a:p>
        </p:txBody>
      </p:sp>
      <p:sp>
        <p:nvSpPr>
          <p:cNvPr id="6" name="Content Placeholder 5"/>
          <p:cNvSpPr>
            <a:spLocks noGrp="1"/>
          </p:cNvSpPr>
          <p:nvPr>
            <p:ph idx="1"/>
          </p:nvPr>
        </p:nvSpPr>
        <p:spPr/>
        <p:txBody>
          <a:bodyPr/>
          <a:lstStyle/>
          <a:p>
            <a:r>
              <a:rPr lang="en-US" dirty="0"/>
              <a:t>Commitment 	“I will…”, “I am going to…”,</a:t>
            </a:r>
            <a:endParaRPr lang="en-US" sz="3200" dirty="0"/>
          </a:p>
          <a:p>
            <a:r>
              <a:rPr lang="en-US" dirty="0"/>
              <a:t>Activation 	“I’m willing to, “I’m ready”</a:t>
            </a:r>
          </a:p>
          <a:p>
            <a:r>
              <a:rPr lang="en-US" dirty="0"/>
              <a:t>Taking Steps	“I have started to…”</a:t>
            </a:r>
          </a:p>
        </p:txBody>
      </p:sp>
    </p:spTree>
    <p:extLst>
      <p:ext uri="{BB962C8B-B14F-4D97-AF65-F5344CB8AC3E}">
        <p14:creationId xmlns:p14="http://schemas.microsoft.com/office/powerpoint/2010/main" val="3438618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http://www.worksopharriers.co.uk/images/fun_run_hill_profile.jpg"/>
          <p:cNvPicPr>
            <a:picLocks noChangeAspect="1" noChangeArrowheads="1"/>
          </p:cNvPicPr>
          <p:nvPr/>
        </p:nvPicPr>
        <p:blipFill>
          <a:blip r:embed="rId3">
            <a:extLst>
              <a:ext uri="{28A0092B-C50C-407E-A947-70E740481C1C}">
                <a14:useLocalDpi xmlns:a14="http://schemas.microsoft.com/office/drawing/2010/main" val="0"/>
              </a:ext>
            </a:extLst>
          </a:blip>
          <a:srcRect l="7176" t="21255" r="22733" b="27377"/>
          <a:stretch>
            <a:fillRect/>
          </a:stretch>
        </p:blipFill>
        <p:spPr bwMode="auto">
          <a:xfrm>
            <a:off x="1514476" y="-12700"/>
            <a:ext cx="9204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title"/>
          </p:nvPr>
        </p:nvSpPr>
        <p:spPr/>
        <p:txBody>
          <a:bodyPr/>
          <a:lstStyle/>
          <a:p>
            <a:pPr eaLnBrk="1" hangingPunct="1"/>
            <a:r>
              <a:rPr lang="en-US">
                <a:latin typeface="Calibri" charset="0"/>
              </a:rPr>
              <a:t>A Theory of “Change Talk”</a:t>
            </a:r>
          </a:p>
        </p:txBody>
      </p:sp>
      <p:sp>
        <p:nvSpPr>
          <p:cNvPr id="62467" name="Rectangle 3"/>
          <p:cNvSpPr>
            <a:spLocks noGrp="1" noChangeArrowheads="1"/>
          </p:cNvSpPr>
          <p:nvPr>
            <p:ph idx="1"/>
          </p:nvPr>
        </p:nvSpPr>
        <p:spPr>
          <a:xfrm>
            <a:off x="3125788" y="1844675"/>
            <a:ext cx="5829300" cy="4114800"/>
          </a:xfrm>
        </p:spPr>
        <p:txBody>
          <a:bodyPr/>
          <a:lstStyle/>
          <a:p>
            <a:pPr eaLnBrk="1" hangingPunct="1"/>
            <a:endParaRPr lang="en-US" dirty="0">
              <a:latin typeface="Rockwell" charset="0"/>
            </a:endParaRPr>
          </a:p>
          <a:p>
            <a:pPr eaLnBrk="1" hangingPunct="1"/>
            <a:endParaRPr lang="en-US" dirty="0">
              <a:latin typeface="Rockwell" charset="0"/>
            </a:endParaRPr>
          </a:p>
          <a:p>
            <a:pPr eaLnBrk="1" hangingPunct="1"/>
            <a:endParaRPr lang="en-US" dirty="0">
              <a:latin typeface="Rockwell" charset="0"/>
            </a:endParaRPr>
          </a:p>
        </p:txBody>
      </p:sp>
      <p:sp>
        <p:nvSpPr>
          <p:cNvPr id="2" name="Footer Placeholder 1"/>
          <p:cNvSpPr>
            <a:spLocks noGrp="1"/>
          </p:cNvSpPr>
          <p:nvPr>
            <p:ph type="ftr" sz="quarter" idx="11"/>
          </p:nvPr>
        </p:nvSpPr>
        <p:spPr>
          <a:xfrm>
            <a:off x="2659064" y="6113463"/>
            <a:ext cx="6296025" cy="514350"/>
          </a:xfrm>
        </p:spPr>
        <p:txBody>
          <a:bodyPr/>
          <a:lstStyle/>
          <a:p>
            <a:pPr>
              <a:defRPr/>
            </a:pPr>
            <a:r>
              <a:rPr lang="en-US" sz="1400" dirty="0" err="1">
                <a:solidFill>
                  <a:schemeClr val="tx1"/>
                </a:solidFill>
              </a:rPr>
              <a:t>Amrhein</a:t>
            </a:r>
            <a:r>
              <a:rPr lang="en-US" sz="1400" dirty="0">
                <a:solidFill>
                  <a:schemeClr val="tx1"/>
                </a:solidFill>
              </a:rPr>
              <a:t>, et al. (2003). Client commitment language during motivational interviewing predicts drug use outcome.  J. Consulting and Clinical Psychology, 71: 862-878 </a:t>
            </a:r>
          </a:p>
        </p:txBody>
      </p:sp>
      <p:sp>
        <p:nvSpPr>
          <p:cNvPr id="62469" name="TextBox 4"/>
          <p:cNvSpPr txBox="1">
            <a:spLocks noChangeArrowheads="1"/>
          </p:cNvSpPr>
          <p:nvPr/>
        </p:nvSpPr>
        <p:spPr bwMode="auto">
          <a:xfrm>
            <a:off x="2567608" y="2348881"/>
            <a:ext cx="2623300" cy="86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t>Preparatory change talk</a:t>
            </a:r>
          </a:p>
        </p:txBody>
      </p:sp>
      <p:sp>
        <p:nvSpPr>
          <p:cNvPr id="62470" name="TextBox 14"/>
          <p:cNvSpPr txBox="1">
            <a:spLocks noChangeArrowheads="1"/>
          </p:cNvSpPr>
          <p:nvPr/>
        </p:nvSpPr>
        <p:spPr bwMode="auto">
          <a:xfrm>
            <a:off x="7392144" y="3212976"/>
            <a:ext cx="21120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Commitment</a:t>
            </a:r>
          </a:p>
          <a:p>
            <a:r>
              <a:rPr lang="en-US" sz="1800" dirty="0"/>
              <a:t>Activation</a:t>
            </a:r>
          </a:p>
          <a:p>
            <a:r>
              <a:rPr lang="en-US" sz="1800" dirty="0"/>
              <a:t>Taking Steps</a:t>
            </a:r>
          </a:p>
        </p:txBody>
      </p:sp>
      <p:sp>
        <p:nvSpPr>
          <p:cNvPr id="20" name="TextBox 19"/>
          <p:cNvSpPr txBox="1"/>
          <p:nvPr/>
        </p:nvSpPr>
        <p:spPr>
          <a:xfrm>
            <a:off x="1698625" y="5715000"/>
            <a:ext cx="3124200" cy="369888"/>
          </a:xfrm>
          <a:prstGeom prst="rect">
            <a:avLst/>
          </a:prstGeom>
          <a:noFill/>
        </p:spPr>
        <p:txBody>
          <a:bodyPr>
            <a:spAutoFit/>
          </a:bodyPr>
          <a:lstStyle/>
          <a:p>
            <a:pPr>
              <a:defRPr/>
            </a:pPr>
            <a:r>
              <a:rPr lang="en-US" dirty="0">
                <a:solidFill>
                  <a:schemeClr val="accent1">
                    <a:lumMod val="50000"/>
                  </a:schemeClr>
                </a:solidFill>
              </a:rPr>
              <a:t>Status quo</a:t>
            </a:r>
          </a:p>
        </p:txBody>
      </p:sp>
      <p:sp>
        <p:nvSpPr>
          <p:cNvPr id="21" name="TextBox 20"/>
          <p:cNvSpPr txBox="1"/>
          <p:nvPr/>
        </p:nvSpPr>
        <p:spPr>
          <a:xfrm>
            <a:off x="8483600" y="5661025"/>
            <a:ext cx="1041400" cy="369332"/>
          </a:xfrm>
          <a:prstGeom prst="rect">
            <a:avLst/>
          </a:prstGeom>
          <a:noFill/>
        </p:spPr>
        <p:txBody>
          <a:bodyPr>
            <a:spAutoFit/>
          </a:bodyPr>
          <a:lstStyle/>
          <a:p>
            <a:pPr>
              <a:defRPr/>
            </a:pPr>
            <a:r>
              <a:rPr lang="en-US" dirty="0">
                <a:solidFill>
                  <a:schemeClr val="tx2">
                    <a:lumMod val="75000"/>
                  </a:schemeClr>
                </a:solidFill>
              </a:rPr>
              <a:t>Change</a:t>
            </a:r>
          </a:p>
        </p:txBody>
      </p:sp>
      <p:cxnSp>
        <p:nvCxnSpPr>
          <p:cNvPr id="8" name="Straight Arrow Connector 7"/>
          <p:cNvCxnSpPr/>
          <p:nvPr/>
        </p:nvCxnSpPr>
        <p:spPr>
          <a:xfrm>
            <a:off x="2787651" y="5889626"/>
            <a:ext cx="5700713" cy="15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43872" y="1844825"/>
            <a:ext cx="3356322" cy="461665"/>
          </a:xfrm>
          <a:prstGeom prst="rect">
            <a:avLst/>
          </a:prstGeom>
          <a:noFill/>
        </p:spPr>
        <p:txBody>
          <a:bodyPr wrap="square">
            <a:spAutoFit/>
          </a:bodyPr>
          <a:lstStyle/>
          <a:p>
            <a:pPr>
              <a:defRPr/>
            </a:pPr>
            <a:r>
              <a:rPr lang="en-US" sz="2400" dirty="0">
                <a:solidFill>
                  <a:schemeClr val="accent2">
                    <a:lumMod val="50000"/>
                  </a:schemeClr>
                </a:solidFill>
              </a:rPr>
              <a:t>MI therapist’s role</a:t>
            </a:r>
          </a:p>
        </p:txBody>
      </p:sp>
      <p:sp>
        <p:nvSpPr>
          <p:cNvPr id="23" name="Freeform 22"/>
          <p:cNvSpPr/>
          <p:nvPr/>
        </p:nvSpPr>
        <p:spPr>
          <a:xfrm rot="296629">
            <a:off x="4956175" y="2378076"/>
            <a:ext cx="2484438" cy="1001713"/>
          </a:xfrm>
          <a:custGeom>
            <a:avLst/>
            <a:gdLst>
              <a:gd name="connsiteX0" fmla="*/ 0 w 4114800"/>
              <a:gd name="connsiteY0" fmla="*/ 1088603 h 1088603"/>
              <a:gd name="connsiteX1" fmla="*/ 2207173 w 4114800"/>
              <a:gd name="connsiteY1" fmla="*/ 783 h 1088603"/>
              <a:gd name="connsiteX2" fmla="*/ 4114800 w 4114800"/>
              <a:gd name="connsiteY2" fmla="*/ 899417 h 1088603"/>
              <a:gd name="connsiteX3" fmla="*/ 4114800 w 4114800"/>
              <a:gd name="connsiteY3" fmla="*/ 899417 h 1088603"/>
            </a:gdLst>
            <a:ahLst/>
            <a:cxnLst>
              <a:cxn ang="0">
                <a:pos x="connsiteX0" y="connsiteY0"/>
              </a:cxn>
              <a:cxn ang="0">
                <a:pos x="connsiteX1" y="connsiteY1"/>
              </a:cxn>
              <a:cxn ang="0">
                <a:pos x="connsiteX2" y="connsiteY2"/>
              </a:cxn>
              <a:cxn ang="0">
                <a:pos x="connsiteX3" y="connsiteY3"/>
              </a:cxn>
            </a:cxnLst>
            <a:rect l="l" t="t" r="r" b="b"/>
            <a:pathLst>
              <a:path w="4114800" h="1088603">
                <a:moveTo>
                  <a:pt x="0" y="1088603"/>
                </a:moveTo>
                <a:cubicBezTo>
                  <a:pt x="760686" y="560458"/>
                  <a:pt x="1521373" y="32314"/>
                  <a:pt x="2207173" y="783"/>
                </a:cubicBezTo>
                <a:cubicBezTo>
                  <a:pt x="2892973" y="-30748"/>
                  <a:pt x="4114800" y="899417"/>
                  <a:pt x="4114800" y="899417"/>
                </a:cubicBezTo>
                <a:lnTo>
                  <a:pt x="4114800" y="899417"/>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Arrow Connector 3"/>
          <p:cNvCxnSpPr/>
          <p:nvPr/>
        </p:nvCxnSpPr>
        <p:spPr>
          <a:xfrm flipV="1">
            <a:off x="2316164" y="4293096"/>
            <a:ext cx="1331565" cy="1383806"/>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 name="Straight Arrow Connector 5"/>
          <p:cNvCxnSpPr/>
          <p:nvPr/>
        </p:nvCxnSpPr>
        <p:spPr>
          <a:xfrm>
            <a:off x="7945438" y="4065588"/>
            <a:ext cx="849312" cy="1327150"/>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6" name="TextBox 4"/>
          <p:cNvSpPr txBox="1">
            <a:spLocks noChangeArrowheads="1"/>
          </p:cNvSpPr>
          <p:nvPr/>
        </p:nvSpPr>
        <p:spPr bwMode="auto">
          <a:xfrm>
            <a:off x="3503712" y="2780928"/>
            <a:ext cx="11521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dirty="0"/>
          </a:p>
          <a:p>
            <a:r>
              <a:rPr lang="en-US" sz="1800" dirty="0"/>
              <a:t>Desire</a:t>
            </a:r>
          </a:p>
          <a:p>
            <a:r>
              <a:rPr lang="en-US" sz="1800" dirty="0"/>
              <a:t>Ability</a:t>
            </a:r>
          </a:p>
          <a:p>
            <a:r>
              <a:rPr lang="en-US" sz="1800" dirty="0"/>
              <a:t>Reasons</a:t>
            </a:r>
          </a:p>
          <a:p>
            <a:r>
              <a:rPr lang="en-US" sz="1800" dirty="0"/>
              <a:t>Need</a:t>
            </a:r>
          </a:p>
        </p:txBody>
      </p:sp>
      <p:sp>
        <p:nvSpPr>
          <p:cNvPr id="18" name="TextBox 14"/>
          <p:cNvSpPr txBox="1">
            <a:spLocks noChangeArrowheads="1"/>
          </p:cNvSpPr>
          <p:nvPr/>
        </p:nvSpPr>
        <p:spPr bwMode="auto">
          <a:xfrm>
            <a:off x="7464152" y="2420889"/>
            <a:ext cx="2536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Mobilizing change talk</a:t>
            </a:r>
          </a:p>
        </p:txBody>
      </p:sp>
      <p:pic>
        <p:nvPicPr>
          <p:cNvPr id="17"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3273" r="71909">
                        <a14:backgroundMark x1="54727" y1="53470" x2="54727" y2="53470"/>
                        <a14:backgroundMark x1="58091" y1="49100" x2="58091" y2="49100"/>
                        <a14:backgroundMark x1="49000" y1="51671" x2="49000" y2="51671"/>
                      </a14:backgroundRemoval>
                    </a14:imgEffect>
                  </a14:imgLayer>
                </a14:imgProps>
              </a:ext>
              <a:ext uri="{28A0092B-C50C-407E-A947-70E740481C1C}">
                <a14:useLocalDpi xmlns:a14="http://schemas.microsoft.com/office/drawing/2010/main" val="0"/>
              </a:ext>
            </a:extLst>
          </a:blip>
          <a:srcRect/>
          <a:stretch>
            <a:fillRect/>
          </a:stretch>
        </p:blipFill>
        <p:spPr bwMode="auto">
          <a:xfrm>
            <a:off x="5159897" y="2924944"/>
            <a:ext cx="2420269"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32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86F603-4168-5FCF-BFE3-B3CCD2B14B98}"/>
              </a:ext>
            </a:extLst>
          </p:cNvPr>
          <p:cNvSpPr>
            <a:spLocks noGrp="1"/>
          </p:cNvSpPr>
          <p:nvPr>
            <p:ph type="title"/>
          </p:nvPr>
        </p:nvSpPr>
        <p:spPr/>
        <p:txBody>
          <a:bodyPr/>
          <a:lstStyle/>
          <a:p>
            <a:r>
              <a:rPr lang="en-US" dirty="0"/>
              <a:t>References </a:t>
            </a:r>
            <a:endParaRPr lang="en-CA" dirty="0"/>
          </a:p>
        </p:txBody>
      </p:sp>
      <p:sp>
        <p:nvSpPr>
          <p:cNvPr id="3" name="Content Placeholder 2">
            <a:extLst>
              <a:ext uri="{FF2B5EF4-FFF2-40B4-BE49-F238E27FC236}">
                <a16:creationId xmlns="" xmlns:a16="http://schemas.microsoft.com/office/drawing/2014/main" id="{68B4E6D0-BC8C-37AE-335C-F84F7D0CCFFE}"/>
              </a:ext>
            </a:extLst>
          </p:cNvPr>
          <p:cNvSpPr>
            <a:spLocks noGrp="1"/>
          </p:cNvSpPr>
          <p:nvPr>
            <p:ph idx="1"/>
          </p:nvPr>
        </p:nvSpPr>
        <p:spPr/>
        <p:txBody>
          <a:bodyPr/>
          <a:lstStyle/>
          <a:p>
            <a:endParaRPr lang="en-CA" dirty="0"/>
          </a:p>
        </p:txBody>
      </p:sp>
      <p:pic>
        <p:nvPicPr>
          <p:cNvPr id="5" name="Picture 4">
            <a:extLst>
              <a:ext uri="{FF2B5EF4-FFF2-40B4-BE49-F238E27FC236}">
                <a16:creationId xmlns="" xmlns:a16="http://schemas.microsoft.com/office/drawing/2014/main" id="{6438524E-911D-684D-24F0-C865AB32BF81}"/>
              </a:ext>
            </a:extLst>
          </p:cNvPr>
          <p:cNvPicPr>
            <a:picLocks noChangeAspect="1"/>
          </p:cNvPicPr>
          <p:nvPr/>
        </p:nvPicPr>
        <p:blipFill>
          <a:blip r:embed="rId2"/>
          <a:stretch>
            <a:fillRect/>
          </a:stretch>
        </p:blipFill>
        <p:spPr>
          <a:xfrm>
            <a:off x="151391" y="1690688"/>
            <a:ext cx="3329515" cy="5134994"/>
          </a:xfrm>
          <a:prstGeom prst="rect">
            <a:avLst/>
          </a:prstGeom>
        </p:spPr>
      </p:pic>
      <p:pic>
        <p:nvPicPr>
          <p:cNvPr id="6" name="Content Placeholder 4">
            <a:extLst>
              <a:ext uri="{FF2B5EF4-FFF2-40B4-BE49-F238E27FC236}">
                <a16:creationId xmlns="" xmlns:a16="http://schemas.microsoft.com/office/drawing/2014/main" id="{EDF3B3B0-632B-908C-AA67-C9B892E34243}"/>
              </a:ext>
            </a:extLst>
          </p:cNvPr>
          <p:cNvPicPr>
            <a:picLocks noChangeAspect="1"/>
          </p:cNvPicPr>
          <p:nvPr/>
        </p:nvPicPr>
        <p:blipFill rotWithShape="1">
          <a:blip r:embed="rId3"/>
          <a:srcRect l="17240" r="16514"/>
          <a:stretch/>
        </p:blipFill>
        <p:spPr>
          <a:xfrm>
            <a:off x="3721772" y="1665512"/>
            <a:ext cx="3329515" cy="5314481"/>
          </a:xfrm>
          <a:prstGeom prst="rect">
            <a:avLst/>
          </a:prstGeom>
          <a:effectLst>
            <a:softEdge rad="112500"/>
          </a:effectLst>
        </p:spPr>
      </p:pic>
      <p:pic>
        <p:nvPicPr>
          <p:cNvPr id="2050" name="Picture 2" descr="Page 1">
            <a:extLst>
              <a:ext uri="{FF2B5EF4-FFF2-40B4-BE49-F238E27FC236}">
                <a16:creationId xmlns="" xmlns:a16="http://schemas.microsoft.com/office/drawing/2014/main" id="{5AAF338D-E521-A584-571C-0EDABE727A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4603" y="1870821"/>
            <a:ext cx="331588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034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1" y="1905000"/>
            <a:ext cx="9622367" cy="2349500"/>
          </a:xfrm>
        </p:spPr>
        <p:txBody>
          <a:bodyPr/>
          <a:lstStyle/>
          <a:p>
            <a:pPr fontAlgn="auto">
              <a:spcAft>
                <a:spcPts val="0"/>
              </a:spcAft>
              <a:defRPr/>
            </a:pPr>
            <a:r>
              <a:t>Informing Strategies</a:t>
            </a:r>
          </a:p>
        </p:txBody>
      </p:sp>
      <p:sp>
        <p:nvSpPr>
          <p:cNvPr id="3" name="Text Placeholder 2"/>
          <p:cNvSpPr>
            <a:spLocks noGrp="1"/>
          </p:cNvSpPr>
          <p:nvPr>
            <p:ph type="body" idx="1"/>
          </p:nvPr>
        </p:nvSpPr>
        <p:spPr>
          <a:xfrm>
            <a:off x="5774267" y="4267200"/>
            <a:ext cx="5300133" cy="731838"/>
          </a:xfrm>
        </p:spPr>
        <p:txBody>
          <a:bodyPr/>
          <a:lstStyle/>
          <a:p>
            <a:pPr eaLnBrk="1" fontAlgn="auto" hangingPunct="1">
              <a:spcAft>
                <a:spcPts val="0"/>
              </a:spcAft>
              <a:defRPr/>
            </a:pPr>
            <a:r>
              <a:rPr lang="en-US" dirty="0"/>
              <a:t>Providing Information to our clients</a:t>
            </a:r>
          </a:p>
        </p:txBody>
      </p:sp>
    </p:spTree>
    <p:extLst>
      <p:ext uri="{BB962C8B-B14F-4D97-AF65-F5344CB8AC3E}">
        <p14:creationId xmlns:p14="http://schemas.microsoft.com/office/powerpoint/2010/main" val="292766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idx="4294967295"/>
          </p:nvPr>
        </p:nvSpPr>
        <p:spPr>
          <a:xfrm>
            <a:off x="203200" y="228600"/>
            <a:ext cx="11582400" cy="990600"/>
          </a:xfrm>
        </p:spPr>
        <p:txBody>
          <a:bodyPr/>
          <a:lstStyle/>
          <a:p>
            <a:pPr algn="ctr" eaLnBrk="1" fontAlgn="auto" hangingPunct="1">
              <a:spcAft>
                <a:spcPts val="0"/>
              </a:spcAft>
              <a:defRPr/>
            </a:pPr>
            <a:r>
              <a:rPr lang="en-US" altLang="ja-JP" sz="4800" dirty="0">
                <a:cs typeface="ＭＳ Ｐゴシック" charset="0"/>
              </a:rPr>
              <a:t>Exercise: “</a:t>
            </a:r>
            <a:r>
              <a:rPr lang="en-US" sz="4800" dirty="0">
                <a:cs typeface="ＭＳ Ｐゴシック" charset="0"/>
              </a:rPr>
              <a:t>The Expert</a:t>
            </a:r>
            <a:r>
              <a:rPr lang="ja-JP" altLang="en-US" sz="4800" dirty="0">
                <a:cs typeface="ＭＳ Ｐゴシック" charset="0"/>
              </a:rPr>
              <a:t>”</a:t>
            </a:r>
            <a:endParaRPr lang="en-US" sz="4800" dirty="0">
              <a:cs typeface="ＭＳ Ｐゴシック" charset="0"/>
            </a:endParaRPr>
          </a:p>
        </p:txBody>
      </p:sp>
      <p:sp>
        <p:nvSpPr>
          <p:cNvPr id="106499" name="Rectangle 3"/>
          <p:cNvSpPr>
            <a:spLocks noGrp="1" noChangeArrowheads="1"/>
          </p:cNvSpPr>
          <p:nvPr>
            <p:ph type="body" idx="4294967295"/>
          </p:nvPr>
        </p:nvSpPr>
        <p:spPr>
          <a:xfrm>
            <a:off x="203201" y="1219200"/>
            <a:ext cx="12257617" cy="5638800"/>
          </a:xfrm>
        </p:spPr>
        <p:txBody>
          <a:bodyPr anchor="t"/>
          <a:lstStyle/>
          <a:p>
            <a:pPr marL="111125" indent="-111125" eaLnBrk="1" fontAlgn="auto" hangingPunct="1">
              <a:spcAft>
                <a:spcPts val="0"/>
              </a:spcAft>
              <a:buFont typeface="Wingdings" charset="0"/>
              <a:buNone/>
              <a:defRPr/>
            </a:pPr>
            <a:r>
              <a:rPr lang="en-US" sz="2800" dirty="0"/>
              <a:t>Find a partner  </a:t>
            </a:r>
          </a:p>
          <a:p>
            <a:pPr marL="111125" indent="-111125" eaLnBrk="1" fontAlgn="auto" hangingPunct="1">
              <a:spcAft>
                <a:spcPts val="0"/>
              </a:spcAft>
              <a:buFont typeface="Wingdings" charset="0"/>
              <a:buNone/>
              <a:defRPr/>
            </a:pPr>
            <a:r>
              <a:rPr lang="en-US" sz="2800" dirty="0"/>
              <a:t>One person takes the role of speaker/ </a:t>
            </a:r>
            <a:r>
              <a:rPr lang="ja-JP" altLang="en-US" sz="2800" dirty="0"/>
              <a:t>“</a:t>
            </a:r>
            <a:r>
              <a:rPr lang="en-US" sz="2800" dirty="0"/>
              <a:t>Expert</a:t>
            </a:r>
            <a:r>
              <a:rPr lang="ja-JP" altLang="en-US" sz="2800" dirty="0"/>
              <a:t>”</a:t>
            </a:r>
            <a:r>
              <a:rPr lang="en-US" sz="2800" dirty="0"/>
              <a:t> </a:t>
            </a:r>
          </a:p>
          <a:p>
            <a:pPr marL="111125" indent="-111125" eaLnBrk="1" fontAlgn="auto" hangingPunct="1">
              <a:spcAft>
                <a:spcPts val="0"/>
              </a:spcAft>
              <a:buFont typeface="Wingdings" charset="0"/>
              <a:buNone/>
              <a:defRPr/>
            </a:pPr>
            <a:r>
              <a:rPr lang="en-US" sz="2800" dirty="0"/>
              <a:t>The other person takes the role of the </a:t>
            </a:r>
            <a:r>
              <a:rPr lang="ja-JP" altLang="en-US" sz="2800" dirty="0"/>
              <a:t>“</a:t>
            </a:r>
            <a:r>
              <a:rPr lang="en-US" sz="2800" dirty="0"/>
              <a:t>Listener</a:t>
            </a:r>
            <a:r>
              <a:rPr lang="ja-JP" altLang="en-US" sz="2800" dirty="0"/>
              <a:t>”</a:t>
            </a:r>
            <a:endParaRPr lang="en-US" sz="2800" dirty="0"/>
          </a:p>
          <a:p>
            <a:pPr marL="111125" indent="-111125" eaLnBrk="1" fontAlgn="auto" hangingPunct="1">
              <a:spcAft>
                <a:spcPts val="0"/>
              </a:spcAft>
              <a:buFont typeface="Wingdings" charset="0"/>
              <a:buNone/>
              <a:defRPr/>
            </a:pPr>
            <a:endParaRPr lang="en-US" sz="1400" dirty="0"/>
          </a:p>
          <a:p>
            <a:pPr marL="111125" indent="-111125" eaLnBrk="1" fontAlgn="auto" hangingPunct="1">
              <a:spcAft>
                <a:spcPts val="0"/>
              </a:spcAft>
              <a:buFont typeface="Wingdings" charset="0"/>
              <a:buNone/>
              <a:defRPr/>
            </a:pPr>
            <a:r>
              <a:rPr lang="en-US" sz="2400" dirty="0">
                <a:latin typeface="+mj-lt"/>
              </a:rPr>
              <a:t> </a:t>
            </a:r>
            <a:r>
              <a:rPr lang="en-US" sz="2800" u="sng" dirty="0">
                <a:latin typeface="+mj-lt"/>
              </a:rPr>
              <a:t>Instructions for the Experts:</a:t>
            </a:r>
            <a:br>
              <a:rPr lang="en-US" sz="2800" u="sng" dirty="0">
                <a:latin typeface="+mj-lt"/>
              </a:rPr>
            </a:br>
            <a:endParaRPr lang="en-US" sz="2800" u="sng" dirty="0">
              <a:latin typeface="+mj-lt"/>
            </a:endParaRPr>
          </a:p>
          <a:p>
            <a:pPr marL="0" indent="0" eaLnBrk="1" fontAlgn="auto" hangingPunct="1">
              <a:spcAft>
                <a:spcPct val="45000"/>
              </a:spcAft>
              <a:buFont typeface="Wingdings" pitchFamily="2" charset="2"/>
              <a:buNone/>
              <a:defRPr/>
            </a:pPr>
            <a:r>
              <a:rPr lang="en-US" sz="2400" dirty="0"/>
              <a:t>Pick a hobby, sport, or any topic you are passionate about and feel you have some expertise</a:t>
            </a:r>
          </a:p>
          <a:p>
            <a:pPr marL="0" indent="0" eaLnBrk="1" fontAlgn="auto" hangingPunct="1">
              <a:spcAft>
                <a:spcPct val="45000"/>
              </a:spcAft>
              <a:buFont typeface="Wingdings" pitchFamily="2" charset="2"/>
              <a:buNone/>
              <a:defRPr/>
            </a:pPr>
            <a:r>
              <a:rPr lang="en-US" sz="2400" dirty="0"/>
              <a:t>You have 2 minutes to tell your partner everything you think s/he needs to know and should know to become an </a:t>
            </a:r>
            <a:r>
              <a:rPr lang="ja-JP" altLang="en-US" sz="2400" dirty="0">
                <a:cs typeface="ＭＳ Ｐゴシック" charset="0"/>
              </a:rPr>
              <a:t>“</a:t>
            </a:r>
            <a:r>
              <a:rPr lang="en-US" sz="2400" dirty="0"/>
              <a:t>expert</a:t>
            </a:r>
            <a:r>
              <a:rPr lang="ja-JP" altLang="en-US" sz="2400" dirty="0">
                <a:cs typeface="ＭＳ Ｐゴシック" charset="0"/>
              </a:rPr>
              <a:t>” </a:t>
            </a:r>
            <a:r>
              <a:rPr lang="en-US" altLang="ja-JP" sz="2400" dirty="0">
                <a:cs typeface="ＭＳ Ｐゴシック" charset="0"/>
              </a:rPr>
              <a:t>on your chosen topic</a:t>
            </a:r>
            <a:endParaRPr lang="en-US" sz="2400" dirty="0"/>
          </a:p>
        </p:txBody>
      </p:sp>
    </p:spTree>
    <p:extLst>
      <p:ext uri="{BB962C8B-B14F-4D97-AF65-F5344CB8AC3E}">
        <p14:creationId xmlns:p14="http://schemas.microsoft.com/office/powerpoint/2010/main" val="273646535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4" descr="right_thought_bubble"/>
          <p:cNvPicPr>
            <a:picLocks noChangeAspect="1" noChangeArrowheads="1"/>
          </p:cNvPicPr>
          <p:nvPr/>
        </p:nvPicPr>
        <p:blipFill>
          <a:blip r:embed="rId3"/>
          <a:srcRect/>
          <a:stretch>
            <a:fillRect/>
          </a:stretch>
        </p:blipFill>
        <p:spPr bwMode="auto">
          <a:xfrm>
            <a:off x="0" y="914400"/>
            <a:ext cx="12192000" cy="5486400"/>
          </a:xfrm>
          <a:prstGeom prst="rect">
            <a:avLst/>
          </a:prstGeom>
          <a:noFill/>
          <a:ln w="9525">
            <a:noFill/>
            <a:miter lim="800000"/>
            <a:headEnd/>
            <a:tailEnd/>
          </a:ln>
        </p:spPr>
      </p:pic>
      <p:sp>
        <p:nvSpPr>
          <p:cNvPr id="100354" name="Text Box 5"/>
          <p:cNvSpPr txBox="1">
            <a:spLocks noChangeArrowheads="1"/>
          </p:cNvSpPr>
          <p:nvPr/>
        </p:nvSpPr>
        <p:spPr bwMode="auto">
          <a:xfrm>
            <a:off x="1828800" y="1219200"/>
            <a:ext cx="8839200" cy="2462213"/>
          </a:xfrm>
          <a:prstGeom prst="rect">
            <a:avLst/>
          </a:prstGeom>
          <a:noFill/>
          <a:ln w="9525">
            <a:noFill/>
            <a:miter lim="800000"/>
            <a:headEnd/>
            <a:tailEnd/>
          </a:ln>
        </p:spPr>
        <p:txBody>
          <a:bodyPr>
            <a:spAutoFit/>
          </a:bodyPr>
          <a:lstStyle/>
          <a:p>
            <a:pPr>
              <a:spcBef>
                <a:spcPct val="50000"/>
              </a:spcBef>
            </a:pPr>
            <a:r>
              <a:rPr lang="en-US" sz="4400" b="1">
                <a:solidFill>
                  <a:srgbClr val="0066FF"/>
                </a:solidFill>
                <a:latin typeface="Comic Sans MS" pitchFamily="66" charset="0"/>
                <a:ea typeface="ＭＳ Ｐゴシック"/>
                <a:cs typeface="ＭＳ Ｐゴシック"/>
              </a:rPr>
              <a:t>Listeners:</a:t>
            </a:r>
          </a:p>
          <a:p>
            <a:pPr>
              <a:spcBef>
                <a:spcPct val="50000"/>
              </a:spcBef>
            </a:pPr>
            <a:r>
              <a:rPr lang="en-US" sz="4400">
                <a:solidFill>
                  <a:srgbClr val="0066FF"/>
                </a:solidFill>
                <a:latin typeface="Comic Sans MS" pitchFamily="66" charset="0"/>
                <a:ea typeface="ＭＳ Ｐゴシック"/>
                <a:cs typeface="ＭＳ Ｐゴシック"/>
              </a:rPr>
              <a:t>What were you thinking or feeling during this conversation?</a:t>
            </a:r>
          </a:p>
        </p:txBody>
      </p:sp>
    </p:spTree>
    <p:extLst>
      <p:ext uri="{BB962C8B-B14F-4D97-AF65-F5344CB8AC3E}">
        <p14:creationId xmlns:p14="http://schemas.microsoft.com/office/powerpoint/2010/main" val="387871576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508000" y="4267201"/>
            <a:ext cx="11074400" cy="823913"/>
          </a:xfrm>
          <a:prstGeom prst="rect">
            <a:avLst/>
          </a:prstGeom>
          <a:noFill/>
          <a:ln>
            <a:noFill/>
          </a:ln>
          <a:effectLst/>
        </p:spPr>
        <p:txBody>
          <a:bodyPr>
            <a:spAutoFit/>
          </a:bodyPr>
          <a:lstStyle/>
          <a:p>
            <a:pPr eaLnBrk="0" fontAlgn="auto" hangingPunct="0">
              <a:spcBef>
                <a:spcPct val="50000"/>
              </a:spcBef>
              <a:spcAft>
                <a:spcPts val="0"/>
              </a:spcAft>
              <a:defRPr/>
            </a:pPr>
            <a:r>
              <a:rPr lang="en-US" sz="4800" i="1" dirty="0">
                <a:latin typeface="+mj-lt"/>
              </a:rPr>
              <a:t>Providing Information… </a:t>
            </a:r>
            <a:endParaRPr lang="en-CA" sz="4800" i="1" dirty="0">
              <a:latin typeface="+mj-lt"/>
            </a:endParaRPr>
          </a:p>
        </p:txBody>
      </p:sp>
      <p:pic>
        <p:nvPicPr>
          <p:cNvPr id="102402" name="Picture 3" descr="2a"/>
          <p:cNvPicPr>
            <a:picLocks noChangeAspect="1" noChangeArrowheads="1"/>
          </p:cNvPicPr>
          <p:nvPr/>
        </p:nvPicPr>
        <p:blipFill>
          <a:blip r:embed="rId3"/>
          <a:srcRect/>
          <a:stretch>
            <a:fillRect/>
          </a:stretch>
        </p:blipFill>
        <p:spPr bwMode="auto">
          <a:xfrm>
            <a:off x="0" y="0"/>
            <a:ext cx="7010400" cy="3949700"/>
          </a:xfrm>
          <a:prstGeom prst="rect">
            <a:avLst/>
          </a:prstGeom>
          <a:noFill/>
          <a:ln w="9525">
            <a:noFill/>
            <a:miter lim="800000"/>
            <a:headEnd/>
            <a:tailEnd/>
          </a:ln>
        </p:spPr>
      </p:pic>
      <p:sp>
        <p:nvSpPr>
          <p:cNvPr id="268292" name="Text Box 4"/>
          <p:cNvSpPr txBox="1">
            <a:spLocks noChangeArrowheads="1"/>
          </p:cNvSpPr>
          <p:nvPr/>
        </p:nvSpPr>
        <p:spPr bwMode="auto">
          <a:xfrm>
            <a:off x="609600" y="5334001"/>
            <a:ext cx="11074400" cy="823913"/>
          </a:xfrm>
          <a:prstGeom prst="rect">
            <a:avLst/>
          </a:prstGeom>
          <a:noFill/>
          <a:ln>
            <a:noFill/>
          </a:ln>
          <a:effectLst/>
        </p:spPr>
        <p:txBody>
          <a:bodyPr>
            <a:spAutoFit/>
          </a:bodyPr>
          <a:lstStyle/>
          <a:p>
            <a:pPr eaLnBrk="0" fontAlgn="auto" hangingPunct="0">
              <a:spcBef>
                <a:spcPct val="50000"/>
              </a:spcBef>
              <a:spcAft>
                <a:spcPts val="0"/>
              </a:spcAft>
              <a:defRPr/>
            </a:pPr>
            <a:r>
              <a:rPr lang="en-US" sz="4800" dirty="0">
                <a:latin typeface="+mj-lt"/>
              </a:rPr>
              <a:t>in a </a:t>
            </a:r>
            <a:r>
              <a:rPr lang="en-US" sz="4800" i="1" dirty="0">
                <a:latin typeface="+mj-lt"/>
              </a:rPr>
              <a:t>motivational</a:t>
            </a:r>
            <a:r>
              <a:rPr lang="en-US" sz="4800" dirty="0">
                <a:latin typeface="+mj-lt"/>
              </a:rPr>
              <a:t> way…</a:t>
            </a:r>
          </a:p>
        </p:txBody>
      </p:sp>
    </p:spTree>
    <p:extLst>
      <p:ext uri="{BB962C8B-B14F-4D97-AF65-F5344CB8AC3E}">
        <p14:creationId xmlns:p14="http://schemas.microsoft.com/office/powerpoint/2010/main" val="185669663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8258" name="Rectangle 2"/>
          <p:cNvSpPr>
            <a:spLocks noGrp="1" noChangeArrowheads="1"/>
          </p:cNvSpPr>
          <p:nvPr>
            <p:ph type="title" idx="4294967295"/>
          </p:nvPr>
        </p:nvSpPr>
        <p:spPr>
          <a:xfrm>
            <a:off x="1" y="4876800"/>
            <a:ext cx="12045951" cy="914400"/>
          </a:xfrm>
        </p:spPr>
        <p:txBody>
          <a:bodyPr/>
          <a:lstStyle/>
          <a:p>
            <a:pPr algn="ctr" eaLnBrk="1" fontAlgn="auto" hangingPunct="1">
              <a:spcAft>
                <a:spcPts val="0"/>
              </a:spcAft>
              <a:defRPr/>
            </a:pPr>
            <a:r>
              <a:rPr lang="en-US" sz="5400" dirty="0"/>
              <a:t>Elicit – Provide – Elicit</a:t>
            </a:r>
            <a:endParaRPr lang="en-CA" sz="5400" dirty="0"/>
          </a:p>
        </p:txBody>
      </p:sp>
      <p:sp>
        <p:nvSpPr>
          <p:cNvPr id="104450" name="Oval 3" descr="Picture3"/>
          <p:cNvSpPr>
            <a:spLocks noChangeArrowheads="1"/>
          </p:cNvSpPr>
          <p:nvPr/>
        </p:nvSpPr>
        <p:spPr bwMode="auto">
          <a:xfrm>
            <a:off x="960967" y="1087439"/>
            <a:ext cx="4847167" cy="3349625"/>
          </a:xfrm>
          <a:prstGeom prst="ellipse">
            <a:avLst/>
          </a:prstGeom>
          <a:blipFill dpi="0" rotWithShape="1">
            <a:blip r:embed="rId3"/>
            <a:srcRect/>
            <a:stretch>
              <a:fillRect/>
            </a:stretch>
          </a:blipFill>
          <a:ln w="38100">
            <a:solidFill>
              <a:schemeClr val="accent2"/>
            </a:solidFill>
            <a:round/>
            <a:headEnd/>
            <a:tailEnd/>
          </a:ln>
        </p:spPr>
        <p:txBody>
          <a:bodyPr wrap="none" anchor="ctr"/>
          <a:lstStyle/>
          <a:p>
            <a:endParaRPr lang="en-CA">
              <a:ea typeface="ＭＳ Ｐゴシック"/>
              <a:cs typeface="ＭＳ Ｐゴシック"/>
            </a:endParaRPr>
          </a:p>
        </p:txBody>
      </p:sp>
      <p:sp>
        <p:nvSpPr>
          <p:cNvPr id="104451" name="Oval 4" descr="Picture3"/>
          <p:cNvSpPr>
            <a:spLocks noChangeArrowheads="1"/>
          </p:cNvSpPr>
          <p:nvPr/>
        </p:nvSpPr>
        <p:spPr bwMode="auto">
          <a:xfrm>
            <a:off x="7152218" y="1087439"/>
            <a:ext cx="4415367" cy="3349625"/>
          </a:xfrm>
          <a:prstGeom prst="ellipse">
            <a:avLst/>
          </a:prstGeom>
          <a:blipFill dpi="0" rotWithShape="1">
            <a:blip r:embed="rId3"/>
            <a:srcRect/>
            <a:stretch>
              <a:fillRect/>
            </a:stretch>
          </a:blipFill>
          <a:ln w="38100">
            <a:solidFill>
              <a:schemeClr val="accent2"/>
            </a:solidFill>
            <a:round/>
            <a:headEnd/>
            <a:tailEnd/>
          </a:ln>
        </p:spPr>
        <p:txBody>
          <a:bodyPr wrap="none" anchor="ctr"/>
          <a:lstStyle/>
          <a:p>
            <a:endParaRPr lang="en-CA">
              <a:ea typeface="ＭＳ Ｐゴシック"/>
              <a:cs typeface="ＭＳ Ｐゴシック"/>
            </a:endParaRPr>
          </a:p>
        </p:txBody>
      </p:sp>
      <p:sp>
        <p:nvSpPr>
          <p:cNvPr id="104452" name="Oval 5" descr="Picture4"/>
          <p:cNvSpPr>
            <a:spLocks noChangeArrowheads="1"/>
          </p:cNvSpPr>
          <p:nvPr/>
        </p:nvSpPr>
        <p:spPr bwMode="auto">
          <a:xfrm>
            <a:off x="5181600" y="1773238"/>
            <a:ext cx="2480733" cy="2220912"/>
          </a:xfrm>
          <a:prstGeom prst="ellipse">
            <a:avLst/>
          </a:prstGeom>
          <a:blipFill dpi="0" rotWithShape="1">
            <a:blip r:embed="rId4"/>
            <a:srcRect/>
            <a:stretch>
              <a:fillRect/>
            </a:stretch>
          </a:blipFill>
          <a:ln w="38100">
            <a:solidFill>
              <a:schemeClr val="accent2"/>
            </a:solidFill>
            <a:round/>
            <a:headEnd/>
            <a:tailEnd/>
          </a:ln>
        </p:spPr>
        <p:txBody>
          <a:bodyPr wrap="none" anchor="ctr"/>
          <a:lstStyle/>
          <a:p>
            <a:endParaRPr lang="en-CA">
              <a:ea typeface="ＭＳ Ｐゴシック"/>
              <a:cs typeface="ＭＳ Ｐゴシック"/>
            </a:endParaRPr>
          </a:p>
        </p:txBody>
      </p:sp>
    </p:spTree>
    <p:extLst>
      <p:ext uri="{BB962C8B-B14F-4D97-AF65-F5344CB8AC3E}">
        <p14:creationId xmlns:p14="http://schemas.microsoft.com/office/powerpoint/2010/main" val="394189177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4294967295"/>
          </p:nvPr>
        </p:nvSpPr>
        <p:spPr>
          <a:xfrm>
            <a:off x="209493" y="484480"/>
            <a:ext cx="11783927" cy="517654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lvl="1" indent="0" algn="ctr" eaLnBrk="1" fontAlgn="auto" hangingPunct="1">
              <a:spcAft>
                <a:spcPts val="0"/>
              </a:spcAft>
              <a:buFont typeface="Wingdings" pitchFamily="2" charset="2"/>
              <a:buNone/>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E-P-E</a:t>
            </a:r>
          </a:p>
          <a:p>
            <a:pPr marL="1200150" lvl="1" indent="-742950" eaLnBrk="1" fontAlgn="auto" hangingPunct="1">
              <a:spcAft>
                <a:spcPts val="0"/>
              </a:spcAft>
              <a:buFontTx/>
              <a:buAutoNum type="arabicPeriod"/>
              <a:defRPr/>
            </a:pPr>
            <a:r>
              <a:rPr lang="en-US" sz="3700" b="1" dirty="0">
                <a:ln w="11430"/>
                <a:solidFill>
                  <a:schemeClr val="tx2"/>
                </a:solidFill>
                <a:effectLst>
                  <a:glow rad="139700">
                    <a:schemeClr val="accent2">
                      <a:satMod val="175000"/>
                      <a:alpha val="40000"/>
                    </a:schemeClr>
                  </a:glow>
                  <a:outerShdw blurRad="50800" dist="39000" dir="5460000" algn="tl">
                    <a:srgbClr val="000000">
                      <a:alpha val="38000"/>
                    </a:srgbClr>
                  </a:outerShdw>
                </a:effectLst>
              </a:rPr>
              <a:t>Elicit</a:t>
            </a:r>
            <a:r>
              <a:rPr lang="en-US" sz="3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700" b="1" dirty="0">
                <a:ln w="11430"/>
                <a:effectLst>
                  <a:outerShdw blurRad="50800" dist="39000" dir="5460000" algn="tl">
                    <a:srgbClr val="000000">
                      <a:alpha val="38000"/>
                    </a:srgbClr>
                  </a:outerShdw>
                </a:effectLst>
              </a:rPr>
              <a:t>the patient</a:t>
            </a:r>
            <a:r>
              <a:rPr lang="en-CA" sz="3700" b="1" dirty="0">
                <a:ln w="11430"/>
                <a:effectLst>
                  <a:outerShdw blurRad="50800" dist="39000" dir="5460000" algn="tl">
                    <a:srgbClr val="000000">
                      <a:alpha val="38000"/>
                    </a:srgbClr>
                  </a:outerShdw>
                </a:effectLst>
              </a:rPr>
              <a:t>’</a:t>
            </a:r>
            <a:r>
              <a:rPr lang="en-US" sz="3700" b="1" dirty="0">
                <a:ln w="11430"/>
                <a:effectLst>
                  <a:outerShdw blurRad="50800" dist="39000" dir="5460000" algn="tl">
                    <a:srgbClr val="000000">
                      <a:alpha val="38000"/>
                    </a:srgbClr>
                  </a:outerShdw>
                </a:effectLst>
              </a:rPr>
              <a:t>s understanding of the problem</a:t>
            </a:r>
          </a:p>
          <a:p>
            <a:pPr marL="1200150" lvl="1" indent="-742950" eaLnBrk="1" fontAlgn="auto" hangingPunct="1">
              <a:spcAft>
                <a:spcPts val="0"/>
              </a:spcAft>
              <a:buFontTx/>
              <a:buAutoNum type="arabicPeriod"/>
              <a:defRPr/>
            </a:pPr>
            <a:r>
              <a:rPr lang="en-US" sz="3700" b="1" dirty="0">
                <a:ln w="11430"/>
                <a:solidFill>
                  <a:schemeClr val="tx2"/>
                </a:solidFill>
                <a:effectLst>
                  <a:glow rad="139700">
                    <a:schemeClr val="accent2">
                      <a:satMod val="175000"/>
                      <a:alpha val="40000"/>
                    </a:schemeClr>
                  </a:glow>
                  <a:outerShdw blurRad="50800" dist="39000" dir="5460000" algn="tl">
                    <a:srgbClr val="000000">
                      <a:alpha val="38000"/>
                    </a:srgbClr>
                  </a:outerShdw>
                </a:effectLst>
              </a:rPr>
              <a:t>Provide</a:t>
            </a:r>
            <a:r>
              <a:rPr lang="en-US" sz="3700" b="1" dirty="0">
                <a:ln w="11430"/>
                <a:effectLst>
                  <a:outerShdw blurRad="50800" dist="39000" dir="5460000" algn="tl">
                    <a:srgbClr val="000000">
                      <a:alpha val="38000"/>
                    </a:srgbClr>
                  </a:outerShdw>
                </a:effectLst>
              </a:rPr>
              <a:t> information</a:t>
            </a:r>
          </a:p>
          <a:p>
            <a:pPr marL="1200150" lvl="1" indent="-742950" eaLnBrk="1" fontAlgn="auto" hangingPunct="1">
              <a:spcAft>
                <a:spcPts val="0"/>
              </a:spcAft>
              <a:buFontTx/>
              <a:buAutoNum type="arabicPeriod"/>
              <a:defRPr/>
            </a:pPr>
            <a:r>
              <a:rPr lang="en-US" sz="3700" b="1" dirty="0">
                <a:ln w="11430"/>
                <a:solidFill>
                  <a:schemeClr val="tx2"/>
                </a:solidFill>
                <a:effectLst>
                  <a:glow rad="139700">
                    <a:schemeClr val="accent2">
                      <a:satMod val="175000"/>
                      <a:alpha val="40000"/>
                    </a:schemeClr>
                  </a:glow>
                  <a:outerShdw blurRad="50800" dist="39000" dir="5460000" algn="tl">
                    <a:srgbClr val="000000">
                      <a:alpha val="38000"/>
                    </a:srgbClr>
                  </a:outerShdw>
                </a:effectLst>
              </a:rPr>
              <a:t>Elicit</a:t>
            </a:r>
            <a:r>
              <a:rPr lang="en-US" sz="3700" b="1" dirty="0">
                <a:ln w="11430"/>
                <a:effectLst>
                  <a:outerShdw blurRad="50800" dist="39000" dir="5460000" algn="tl">
                    <a:srgbClr val="000000">
                      <a:alpha val="38000"/>
                    </a:srgbClr>
                  </a:outerShdw>
                </a:effectLst>
              </a:rPr>
              <a:t> patient</a:t>
            </a:r>
            <a:r>
              <a:rPr lang="en-CA" sz="3700" b="1" dirty="0">
                <a:ln w="11430"/>
                <a:effectLst>
                  <a:outerShdw blurRad="50800" dist="39000" dir="5460000" algn="tl">
                    <a:srgbClr val="000000">
                      <a:alpha val="38000"/>
                    </a:srgbClr>
                  </a:outerShdw>
                </a:effectLst>
              </a:rPr>
              <a:t>’</a:t>
            </a:r>
            <a:r>
              <a:rPr lang="en-US" sz="3700" b="1" dirty="0">
                <a:ln w="11430"/>
                <a:effectLst>
                  <a:outerShdw blurRad="50800" dist="39000" dir="5460000" algn="tl">
                    <a:srgbClr val="000000">
                      <a:alpha val="38000"/>
                    </a:srgbClr>
                  </a:outerShdw>
                </a:effectLst>
              </a:rPr>
              <a:t>s response to your information</a:t>
            </a:r>
          </a:p>
          <a:p>
            <a:pPr marL="1200150" lvl="1" indent="-742950" eaLnBrk="1" fontAlgn="auto" hangingPunct="1">
              <a:spcAft>
                <a:spcPts val="0"/>
              </a:spcAft>
              <a:defRPr/>
            </a:pPr>
            <a:endParaRPr lang="en-US" sz="3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ndParaRPr>
          </a:p>
        </p:txBody>
      </p:sp>
    </p:spTree>
    <p:extLst>
      <p:ext uri="{BB962C8B-B14F-4D97-AF65-F5344CB8AC3E}">
        <p14:creationId xmlns:p14="http://schemas.microsoft.com/office/powerpoint/2010/main" val="4040848425"/>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idx="4294967295"/>
          </p:nvPr>
        </p:nvSpPr>
        <p:spPr bwMode="auto">
          <a:xfrm>
            <a:off x="609600" y="0"/>
            <a:ext cx="10972800" cy="1066800"/>
          </a:xfrm>
          <a:noFill/>
        </p:spPr>
        <p:txBody>
          <a:bodyPr wrap="square" lIns="90000" tIns="46800" rIns="90000" bIns="46800" numCol="1" anchor="ctr" anchorCtr="0" compatLnSpc="1">
            <a:prstTxWarp prst="textNoShape">
              <a:avLst/>
            </a:prstTxWarp>
          </a:bodyPr>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effectLst/>
              </a:rPr>
              <a:t>For the Psychiatrist</a:t>
            </a:r>
          </a:p>
        </p:txBody>
      </p:sp>
      <p:sp>
        <p:nvSpPr>
          <p:cNvPr id="198659" name="Rectangle 3"/>
          <p:cNvSpPr>
            <a:spLocks noGrp="1"/>
          </p:cNvSpPr>
          <p:nvPr>
            <p:ph type="body" idx="4294967295"/>
          </p:nvPr>
        </p:nvSpPr>
        <p:spPr bwMode="auto">
          <a:xfrm>
            <a:off x="609600" y="1447800"/>
            <a:ext cx="8839200" cy="4678363"/>
          </a:xfrm>
          <a:noFill/>
        </p:spPr>
        <p:txBody>
          <a:bodyPr wrap="square" lIns="90000" tIns="46800" rIns="90000" bIns="46800" numCol="1" anchor="t" anchorCtr="0" compatLnSpc="1">
            <a:prstTxWarp prst="textNoShape">
              <a:avLst/>
            </a:prstTxWarp>
          </a:bodyPr>
          <a:lstStyle/>
          <a:p>
            <a:pPr marL="336550" indent="-336550" defTabSz="449263">
              <a:lnSpc>
                <a:spcPct val="90000"/>
              </a:lnSpc>
              <a:buClr>
                <a:srgbClr val="FFFFFF"/>
              </a:buClr>
              <a:buFont typeface="Century Gothic"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CA" sz="1900">
                <a:effectLst/>
              </a:rPr>
              <a:t>Use OARS</a:t>
            </a:r>
          </a:p>
          <a:p>
            <a:pPr marL="742950" lvl="1" indent="-285750" defTabSz="449263">
              <a:lnSpc>
                <a:spcPct val="90000"/>
              </a:lnSpc>
              <a:buClr>
                <a:srgbClr val="FFFFFF"/>
              </a:buClr>
              <a:buFont typeface="Century Gothic"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CA" sz="1700">
                <a:effectLst/>
              </a:rPr>
              <a:t>Open-ended questions, Affirmations, Reflections, Summaries</a:t>
            </a:r>
          </a:p>
          <a:p>
            <a:pPr marL="742950" lvl="1" indent="-285750" defTabSz="449263">
              <a:lnSpc>
                <a:spcPct val="90000"/>
              </a:lnSpc>
              <a:buClr>
                <a:srgbClr val="FFFFFF"/>
              </a:buClr>
              <a:buFont typeface="Century Gothic"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CA" sz="1700">
                <a:effectLst/>
              </a:rPr>
              <a:t>Guide the interview</a:t>
            </a:r>
          </a:p>
          <a:p>
            <a:pPr marL="742950" lvl="1" indent="-285750" defTabSz="449263">
              <a:lnSpc>
                <a:spcPct val="90000"/>
              </a:lnSpc>
              <a:buClr>
                <a:srgbClr val="FFFFFF"/>
              </a:buClr>
              <a:buFont typeface="Century Gothic"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CA" sz="1700">
                <a:effectLst/>
              </a:rPr>
              <a:t>Show Empathy</a:t>
            </a:r>
          </a:p>
          <a:p>
            <a:pPr marL="742950" lvl="1" indent="-285750" defTabSz="449263">
              <a:lnSpc>
                <a:spcPct val="90000"/>
              </a:lnSpc>
              <a:buClr>
                <a:srgbClr val="FFFFFF"/>
              </a:buClr>
              <a:buFont typeface="Century Gothic"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CA" sz="1700">
                <a:effectLst/>
              </a:rPr>
              <a:t>Elicit Change Talk</a:t>
            </a:r>
          </a:p>
          <a:p>
            <a:pPr marL="742950" lvl="1" indent="-285750" defTabSz="449263">
              <a:lnSpc>
                <a:spcPct val="90000"/>
              </a:lnSpc>
              <a:buClr>
                <a:srgbClr val="FFFFFF"/>
              </a:buClr>
              <a:buFont typeface="Century Gothic"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en-CA" sz="1700">
              <a:effectLst/>
            </a:endParaRPr>
          </a:p>
          <a:p>
            <a:pPr marL="336550" indent="-336550" defTabSz="449263">
              <a:lnSpc>
                <a:spcPct val="90000"/>
              </a:lnSpc>
              <a:buClr>
                <a:srgbClr val="FFFFFF"/>
              </a:buClr>
              <a:buFont typeface="Century Gothic"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CA" sz="1900">
                <a:effectLst/>
              </a:rPr>
              <a:t>Use EPE when giving feedback</a:t>
            </a:r>
          </a:p>
          <a:p>
            <a:pPr marL="742950" lvl="1" indent="-285750" defTabSz="449263">
              <a:lnSpc>
                <a:spcPct val="90000"/>
              </a:lnSpc>
              <a:buClr>
                <a:srgbClr val="FFFFFF"/>
              </a:buClr>
              <a:buFont typeface="Century Gothic"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CA" sz="1700">
                <a:effectLst/>
              </a:rPr>
              <a:t>Ask for permission (implied or explicit)</a:t>
            </a:r>
          </a:p>
          <a:p>
            <a:pPr marL="742950" lvl="1" indent="-285750" defTabSz="449263">
              <a:lnSpc>
                <a:spcPct val="90000"/>
              </a:lnSpc>
              <a:buClr>
                <a:srgbClr val="FFFFFF"/>
              </a:buClr>
              <a:buFont typeface="Century Gothic"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CA" sz="1700">
                <a:effectLst/>
              </a:rPr>
              <a:t>Elicit – Provide – Elicit</a:t>
            </a:r>
          </a:p>
          <a:p>
            <a:pPr marL="742950" lvl="1" indent="-285750" defTabSz="449263">
              <a:lnSpc>
                <a:spcPct val="90000"/>
              </a:lnSpc>
              <a:buClr>
                <a:srgbClr val="FFFFFF"/>
              </a:buClr>
              <a:buFont typeface="Century Gothic"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en-CA" sz="1700">
              <a:effectLst/>
            </a:endParaRPr>
          </a:p>
          <a:p>
            <a:pPr marL="336550" indent="-336550" defTabSz="449263">
              <a:lnSpc>
                <a:spcPct val="90000"/>
              </a:lnSpc>
              <a:buClr>
                <a:srgbClr val="FFFFFF"/>
              </a:buClr>
              <a:buFont typeface="Century Gothic"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CA" sz="1900">
                <a:effectLst/>
              </a:rPr>
              <a:t>Use to prepare patient for structured therapy</a:t>
            </a:r>
          </a:p>
          <a:p>
            <a:pPr marL="336550" indent="-336550" defTabSz="449263">
              <a:lnSpc>
                <a:spcPct val="90000"/>
              </a:lnSpc>
              <a:buClr>
                <a:srgbClr val="FFFFFF"/>
              </a:buClr>
              <a:buFont typeface="Century Gothic"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en-CA" sz="1900">
              <a:effectLst/>
            </a:endParaRPr>
          </a:p>
          <a:p>
            <a:pPr marL="742950" lvl="1" indent="-285750" defTabSz="449263">
              <a:lnSpc>
                <a:spcPct val="90000"/>
              </a:lnSpc>
              <a:buClr>
                <a:srgbClr val="FFFFFF"/>
              </a:buClr>
              <a:buFont typeface="Century Gothic" pitchFamily="34"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CA" sz="1700">
                <a:effectLst/>
              </a:rPr>
              <a:t>What things are most important in their life - how does their problem fit with these values/goals</a:t>
            </a:r>
          </a:p>
        </p:txBody>
      </p:sp>
    </p:spTree>
    <p:extLst>
      <p:ext uri="{BB962C8B-B14F-4D97-AF65-F5344CB8AC3E}">
        <p14:creationId xmlns:p14="http://schemas.microsoft.com/office/powerpoint/2010/main" val="1641510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normAutofit/>
          </a:bodyPr>
          <a:lstStyle/>
          <a:p>
            <a:pPr eaLnBrk="1" hangingPunct="1"/>
            <a:r>
              <a:rPr lang="en-US" dirty="0"/>
              <a:t>Eight Tasks in Learning MI</a:t>
            </a:r>
          </a:p>
        </p:txBody>
      </p:sp>
      <p:graphicFrame>
        <p:nvGraphicFramePr>
          <p:cNvPr id="2" name="Content Placeholder 1"/>
          <p:cNvGraphicFramePr>
            <a:graphicFrameLocks noGrp="1"/>
          </p:cNvGraphicFramePr>
          <p:nvPr>
            <p:ph idx="1"/>
          </p:nvPr>
        </p:nvGraphicFramePr>
        <p:xfrm>
          <a:off x="3468694" y="1463042"/>
          <a:ext cx="4352926" cy="466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2801543" y="6096001"/>
            <a:ext cx="7350917" cy="762000"/>
          </a:xfrm>
        </p:spPr>
        <p:txBody>
          <a:bodyPr/>
          <a:lstStyle/>
          <a:p>
            <a:pPr>
              <a:defRPr/>
            </a:pPr>
            <a:r>
              <a:rPr lang="en-US" sz="1600" dirty="0"/>
              <a:t>Miller W. and Moyers T. (2006) Eight Stages in Learning Motivational Interviewing. </a:t>
            </a:r>
            <a:r>
              <a:rPr lang="en-US" sz="1600" i="1" dirty="0"/>
              <a:t>Journal of Teaching in the Addictions. </a:t>
            </a:r>
            <a:r>
              <a:rPr lang="en-US" sz="1600" dirty="0"/>
              <a:t>5(1):3-17</a:t>
            </a:r>
          </a:p>
        </p:txBody>
      </p:sp>
    </p:spTree>
    <p:extLst>
      <p:ext uri="{BB962C8B-B14F-4D97-AF65-F5344CB8AC3E}">
        <p14:creationId xmlns:p14="http://schemas.microsoft.com/office/powerpoint/2010/main" val="1737259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Improvement</a:t>
            </a:r>
          </a:p>
        </p:txBody>
      </p:sp>
      <p:sp>
        <p:nvSpPr>
          <p:cNvPr id="3" name="Text Placeholder 2"/>
          <p:cNvSpPr>
            <a:spLocks noGrp="1"/>
          </p:cNvSpPr>
          <p:nvPr>
            <p:ph type="body" idx="1"/>
          </p:nvPr>
        </p:nvSpPr>
        <p:spPr/>
        <p:txBody>
          <a:bodyPr/>
          <a:lstStyle/>
          <a:p>
            <a:r>
              <a:rPr lang="en-US" dirty="0"/>
              <a:t>MI Treatment Integrity</a:t>
            </a:r>
          </a:p>
        </p:txBody>
      </p:sp>
      <p:pic>
        <p:nvPicPr>
          <p:cNvPr id="4" name="Picture 3"/>
          <p:cNvPicPr>
            <a:picLocks noChangeAspect="1"/>
          </p:cNvPicPr>
          <p:nvPr/>
        </p:nvPicPr>
        <p:blipFill>
          <a:blip r:embed="rId2"/>
          <a:stretch>
            <a:fillRect/>
          </a:stretch>
        </p:blipFill>
        <p:spPr>
          <a:xfrm>
            <a:off x="6168008" y="692696"/>
            <a:ext cx="3810000" cy="3365500"/>
          </a:xfrm>
          <a:prstGeom prst="rect">
            <a:avLst/>
          </a:prstGeom>
        </p:spPr>
      </p:pic>
    </p:spTree>
    <p:extLst>
      <p:ext uri="{BB962C8B-B14F-4D97-AF65-F5344CB8AC3E}">
        <p14:creationId xmlns:p14="http://schemas.microsoft.com/office/powerpoint/2010/main" val="4005599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19736" y="188640"/>
            <a:ext cx="4803218" cy="6858000"/>
          </a:xfrm>
          <a:prstGeom prst="rect">
            <a:avLst/>
          </a:prstGeom>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val="266136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solidFill>
                  <a:srgbClr val="000000"/>
                </a:solidFill>
                <a:latin typeface="Calibri" charset="0"/>
              </a:rPr>
              <a:t>What is MI?</a:t>
            </a:r>
          </a:p>
        </p:txBody>
      </p:sp>
      <p:sp>
        <p:nvSpPr>
          <p:cNvPr id="3" name="Content Placeholder 2"/>
          <p:cNvSpPr>
            <a:spLocks noGrp="1"/>
          </p:cNvSpPr>
          <p:nvPr>
            <p:ph sz="half" idx="1"/>
          </p:nvPr>
        </p:nvSpPr>
        <p:spPr>
          <a:xfrm>
            <a:off x="2063750" y="1503363"/>
            <a:ext cx="5443538" cy="4794250"/>
          </a:xfrm>
        </p:spPr>
        <p:txBody>
          <a:bodyPr>
            <a:normAutofit/>
          </a:bodyPr>
          <a:lstStyle/>
          <a:p>
            <a:pPr marL="0" indent="0">
              <a:buNone/>
              <a:defRPr/>
            </a:pPr>
            <a:r>
              <a:rPr lang="en-US" sz="2400" i="1" dirty="0"/>
              <a:t>“Motivational interviewing is a collaborative, goal-oriented style of communication with particular attention to the language of change. </a:t>
            </a:r>
          </a:p>
          <a:p>
            <a:pPr marL="0" indent="0">
              <a:buNone/>
              <a:defRPr/>
            </a:pPr>
            <a:endParaRPr lang="en-US" sz="2400" i="1" dirty="0"/>
          </a:p>
          <a:p>
            <a:pPr marL="0" indent="0">
              <a:buNone/>
              <a:defRPr/>
            </a:pPr>
            <a:r>
              <a:rPr lang="en-US" sz="2400" i="1" dirty="0"/>
              <a:t>It is designed to strengthen personal motivation for, and commitment to a specific goal by eliciting and exploring the person’s own reasons for change within an atmosphere of acceptance and compassion.”</a:t>
            </a:r>
          </a:p>
          <a:p>
            <a:pPr>
              <a:defRPr/>
            </a:pPr>
            <a:endParaRPr lang="en-US" dirty="0">
              <a:cs typeface="+mn-cs"/>
            </a:endParaRPr>
          </a:p>
        </p:txBody>
      </p:sp>
      <p:pic>
        <p:nvPicPr>
          <p:cNvPr id="5" name="Content Placeholder 4"/>
          <p:cNvPicPr>
            <a:picLocks noGrp="1" noChangeAspect="1"/>
          </p:cNvPicPr>
          <p:nvPr>
            <p:ph sz="half" idx="2"/>
          </p:nvPr>
        </p:nvPicPr>
        <p:blipFill rotWithShape="1">
          <a:blip r:embed="rId3"/>
          <a:srcRect l="17240" r="16514"/>
          <a:stretch/>
        </p:blipFill>
        <p:spPr>
          <a:xfrm>
            <a:off x="7464152" y="1340769"/>
            <a:ext cx="3024336" cy="4827363"/>
          </a:xfrm>
          <a:effectLst>
            <a:softEdge rad="112500"/>
          </a:effectLst>
        </p:spPr>
      </p:pic>
    </p:spTree>
    <p:extLst>
      <p:ext uri="{BB962C8B-B14F-4D97-AF65-F5344CB8AC3E}">
        <p14:creationId xmlns:p14="http://schemas.microsoft.com/office/powerpoint/2010/main" val="280986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a:off x="3504011" y="5516563"/>
            <a:ext cx="5400675"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449242" y="4581525"/>
            <a:ext cx="5400675"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449242" y="3716338"/>
            <a:ext cx="5400675"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449242" y="2781300"/>
            <a:ext cx="5400675"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8202216" y="2060575"/>
            <a:ext cx="0" cy="3455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7175897" y="2133603"/>
            <a:ext cx="0" cy="3382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149579" y="2133603"/>
            <a:ext cx="0" cy="3382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5069681" y="2133603"/>
            <a:ext cx="0" cy="3382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4043363" y="2133603"/>
            <a:ext cx="0" cy="3311525"/>
          </a:xfrm>
          <a:prstGeom prst="line">
            <a:avLst/>
          </a:prstGeom>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a:xfrm>
            <a:off x="2801542" y="6072388"/>
            <a:ext cx="7512128" cy="601465"/>
          </a:xfrm>
        </p:spPr>
        <p:txBody>
          <a:bodyPr/>
          <a:lstStyle/>
          <a:p>
            <a:pPr>
              <a:defRPr/>
            </a:pPr>
            <a:r>
              <a:rPr lang="en-US" sz="1800" dirty="0"/>
              <a:t>Miller, R. et al. (2004) A randomized trial of methods to help clinicians learn motivational interviewing. </a:t>
            </a:r>
            <a:r>
              <a:rPr lang="en-US" sz="1800" i="1" dirty="0"/>
              <a:t>Journal of Consulting and Clinical Psychology </a:t>
            </a:r>
            <a:r>
              <a:rPr lang="en-US" sz="1800" dirty="0"/>
              <a:t>72(6):1050-1062.</a:t>
            </a:r>
          </a:p>
        </p:txBody>
      </p:sp>
      <p:sp>
        <p:nvSpPr>
          <p:cNvPr id="6" name="Process 5"/>
          <p:cNvSpPr/>
          <p:nvPr/>
        </p:nvSpPr>
        <p:spPr>
          <a:xfrm>
            <a:off x="4637486" y="2276475"/>
            <a:ext cx="864394" cy="4318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t>W</a:t>
            </a:r>
          </a:p>
        </p:txBody>
      </p:sp>
      <p:sp>
        <p:nvSpPr>
          <p:cNvPr id="9" name="Process 8"/>
          <p:cNvSpPr/>
          <p:nvPr/>
        </p:nvSpPr>
        <p:spPr>
          <a:xfrm>
            <a:off x="3611167" y="1700216"/>
            <a:ext cx="864394" cy="433387"/>
          </a:xfrm>
          <a:prstGeom prst="flowChartProcess">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dirty="0"/>
              <a:t>Manual+</a:t>
            </a:r>
          </a:p>
          <a:p>
            <a:pPr algn="ctr">
              <a:defRPr/>
            </a:pPr>
            <a:r>
              <a:rPr lang="en-US" sz="1400" dirty="0"/>
              <a:t>Tapes</a:t>
            </a:r>
          </a:p>
        </p:txBody>
      </p:sp>
      <p:sp>
        <p:nvSpPr>
          <p:cNvPr id="10" name="Process 9"/>
          <p:cNvSpPr/>
          <p:nvPr/>
        </p:nvSpPr>
        <p:spPr>
          <a:xfrm>
            <a:off x="4637486" y="1700216"/>
            <a:ext cx="864394" cy="433387"/>
          </a:xfrm>
          <a:prstGeom prst="flowChartProcess">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dirty="0"/>
              <a:t>Manual+</a:t>
            </a:r>
          </a:p>
          <a:p>
            <a:pPr algn="ctr">
              <a:defRPr/>
            </a:pPr>
            <a:r>
              <a:rPr lang="en-US" sz="1400" dirty="0"/>
              <a:t>Tapes</a:t>
            </a:r>
          </a:p>
        </p:txBody>
      </p:sp>
      <p:sp>
        <p:nvSpPr>
          <p:cNvPr id="11" name="Process 10"/>
          <p:cNvSpPr/>
          <p:nvPr/>
        </p:nvSpPr>
        <p:spPr>
          <a:xfrm>
            <a:off x="5717382" y="1700216"/>
            <a:ext cx="864394" cy="433387"/>
          </a:xfrm>
          <a:prstGeom prst="flowChartProcess">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dirty="0"/>
              <a:t>Manual+</a:t>
            </a:r>
          </a:p>
          <a:p>
            <a:pPr algn="ctr">
              <a:defRPr/>
            </a:pPr>
            <a:r>
              <a:rPr lang="en-US" sz="1400" dirty="0"/>
              <a:t>Tapes</a:t>
            </a:r>
          </a:p>
        </p:txBody>
      </p:sp>
      <p:sp>
        <p:nvSpPr>
          <p:cNvPr id="12" name="Process 11"/>
          <p:cNvSpPr/>
          <p:nvPr/>
        </p:nvSpPr>
        <p:spPr>
          <a:xfrm>
            <a:off x="7770020" y="1700216"/>
            <a:ext cx="864394" cy="433387"/>
          </a:xfrm>
          <a:prstGeom prst="flowChartProcess">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dirty="0"/>
              <a:t>Manual+</a:t>
            </a:r>
          </a:p>
          <a:p>
            <a:pPr algn="ctr">
              <a:defRPr/>
            </a:pPr>
            <a:r>
              <a:rPr lang="en-US" sz="1400" dirty="0"/>
              <a:t>Tapes</a:t>
            </a:r>
          </a:p>
        </p:txBody>
      </p:sp>
      <p:sp>
        <p:nvSpPr>
          <p:cNvPr id="13" name="Process 12"/>
          <p:cNvSpPr/>
          <p:nvPr/>
        </p:nvSpPr>
        <p:spPr>
          <a:xfrm>
            <a:off x="6743701" y="1700216"/>
            <a:ext cx="864394" cy="433387"/>
          </a:xfrm>
          <a:prstGeom prst="flowChartProcess">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dirty="0"/>
              <a:t>Manual+</a:t>
            </a:r>
          </a:p>
          <a:p>
            <a:pPr algn="ctr">
              <a:defRPr/>
            </a:pPr>
            <a:r>
              <a:rPr lang="en-US" sz="1400" dirty="0"/>
              <a:t>Tapes</a:t>
            </a:r>
          </a:p>
        </p:txBody>
      </p:sp>
      <p:sp>
        <p:nvSpPr>
          <p:cNvPr id="14" name="Process 13"/>
          <p:cNvSpPr/>
          <p:nvPr/>
        </p:nvSpPr>
        <p:spPr>
          <a:xfrm>
            <a:off x="5717382" y="2276475"/>
            <a:ext cx="864394" cy="4318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t>W</a:t>
            </a:r>
          </a:p>
        </p:txBody>
      </p:sp>
      <p:sp>
        <p:nvSpPr>
          <p:cNvPr id="15" name="Process 14"/>
          <p:cNvSpPr/>
          <p:nvPr/>
        </p:nvSpPr>
        <p:spPr>
          <a:xfrm>
            <a:off x="6743701" y="2276475"/>
            <a:ext cx="864394" cy="4318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t>W</a:t>
            </a:r>
          </a:p>
        </p:txBody>
      </p:sp>
      <p:sp>
        <p:nvSpPr>
          <p:cNvPr id="16" name="Process 15"/>
          <p:cNvSpPr/>
          <p:nvPr/>
        </p:nvSpPr>
        <p:spPr>
          <a:xfrm>
            <a:off x="7770020" y="2276475"/>
            <a:ext cx="864394" cy="4318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t>W</a:t>
            </a:r>
          </a:p>
        </p:txBody>
      </p:sp>
      <p:sp>
        <p:nvSpPr>
          <p:cNvPr id="17" name="Rectangle 16"/>
          <p:cNvSpPr/>
          <p:nvPr/>
        </p:nvSpPr>
        <p:spPr>
          <a:xfrm rot="5400000">
            <a:off x="6023992" y="2744924"/>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18" name="Trapezoid 17"/>
          <p:cNvSpPr/>
          <p:nvPr/>
        </p:nvSpPr>
        <p:spPr>
          <a:xfrm>
            <a:off x="4907758" y="908050"/>
            <a:ext cx="2484835" cy="433388"/>
          </a:xfrm>
          <a:prstGeom prst="trapezoid">
            <a:avLst>
              <a:gd name="adj" fmla="val 0"/>
            </a:avLst>
          </a:prstGeom>
        </p:spPr>
        <p:style>
          <a:lnRef idx="2">
            <a:schemeClr val="accent1"/>
          </a:lnRef>
          <a:fillRef idx="1">
            <a:schemeClr val="lt1"/>
          </a:fillRef>
          <a:effectRef idx="0">
            <a:schemeClr val="accent1"/>
          </a:effectRef>
          <a:fontRef idx="minor">
            <a:schemeClr val="dk1"/>
          </a:fontRef>
        </p:style>
        <p:txBody>
          <a:bodyPr anchor="ctr"/>
          <a:lstStyle/>
          <a:p>
            <a:pPr marL="0" lvl="1" algn="ctr">
              <a:defRPr/>
            </a:pPr>
            <a:r>
              <a:rPr lang="en-US" sz="1400" b="1" dirty="0"/>
              <a:t>140 substance abuse professionals</a:t>
            </a:r>
          </a:p>
        </p:txBody>
      </p:sp>
      <p:sp>
        <p:nvSpPr>
          <p:cNvPr id="20" name="Rectangle 19"/>
          <p:cNvSpPr/>
          <p:nvPr/>
        </p:nvSpPr>
        <p:spPr>
          <a:xfrm>
            <a:off x="7175897" y="2997200"/>
            <a:ext cx="270272" cy="647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400" dirty="0"/>
              <a:t>C</a:t>
            </a:r>
          </a:p>
        </p:txBody>
      </p:sp>
      <p:sp>
        <p:nvSpPr>
          <p:cNvPr id="64535" name="TextBox 24"/>
          <p:cNvSpPr txBox="1">
            <a:spLocks noChangeArrowheads="1"/>
          </p:cNvSpPr>
          <p:nvPr/>
        </p:nvSpPr>
        <p:spPr bwMode="auto">
          <a:xfrm>
            <a:off x="2855120" y="3573466"/>
            <a:ext cx="8017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400" dirty="0">
                <a:latin typeface="+mn-lt"/>
              </a:rPr>
              <a:t>4 month</a:t>
            </a:r>
          </a:p>
        </p:txBody>
      </p:sp>
      <p:sp>
        <p:nvSpPr>
          <p:cNvPr id="64536" name="TextBox 26"/>
          <p:cNvSpPr txBox="1">
            <a:spLocks noChangeArrowheads="1"/>
          </p:cNvSpPr>
          <p:nvPr/>
        </p:nvSpPr>
        <p:spPr bwMode="auto">
          <a:xfrm>
            <a:off x="2855120" y="2492377"/>
            <a:ext cx="748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400" dirty="0">
                <a:latin typeface="+mn-lt"/>
              </a:rPr>
              <a:t>Post</a:t>
            </a:r>
          </a:p>
          <a:p>
            <a:pPr>
              <a:defRPr/>
            </a:pPr>
            <a:r>
              <a:rPr lang="en-US" sz="1400" dirty="0">
                <a:latin typeface="+mn-lt"/>
              </a:rPr>
              <a:t>training</a:t>
            </a:r>
          </a:p>
        </p:txBody>
      </p:sp>
      <p:sp>
        <p:nvSpPr>
          <p:cNvPr id="64537" name="TextBox 27"/>
          <p:cNvSpPr txBox="1">
            <a:spLocks noChangeArrowheads="1"/>
          </p:cNvSpPr>
          <p:nvPr/>
        </p:nvSpPr>
        <p:spPr bwMode="auto">
          <a:xfrm>
            <a:off x="2855121" y="1484316"/>
            <a:ext cx="797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400" dirty="0">
                <a:latin typeface="+mn-lt"/>
              </a:rPr>
              <a:t>Baseline</a:t>
            </a:r>
          </a:p>
        </p:txBody>
      </p:sp>
      <p:sp>
        <p:nvSpPr>
          <p:cNvPr id="30" name="Rectangle 29"/>
          <p:cNvSpPr/>
          <p:nvPr/>
        </p:nvSpPr>
        <p:spPr>
          <a:xfrm rot="5400000">
            <a:off x="7860196" y="2744924"/>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31" name="Process 30"/>
          <p:cNvSpPr/>
          <p:nvPr/>
        </p:nvSpPr>
        <p:spPr>
          <a:xfrm>
            <a:off x="3611167" y="3716341"/>
            <a:ext cx="864394" cy="433387"/>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t>      W</a:t>
            </a:r>
          </a:p>
        </p:txBody>
      </p:sp>
      <p:sp>
        <p:nvSpPr>
          <p:cNvPr id="32" name="Rectangle 31"/>
          <p:cNvSpPr/>
          <p:nvPr/>
        </p:nvSpPr>
        <p:spPr>
          <a:xfrm>
            <a:off x="8255795" y="2997200"/>
            <a:ext cx="270272" cy="647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400" dirty="0"/>
              <a:t>C</a:t>
            </a:r>
          </a:p>
        </p:txBody>
      </p:sp>
      <p:sp>
        <p:nvSpPr>
          <p:cNvPr id="33" name="Rectangle 32"/>
          <p:cNvSpPr/>
          <p:nvPr/>
        </p:nvSpPr>
        <p:spPr>
          <a:xfrm rot="5400000">
            <a:off x="6023992" y="3681028"/>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64542" name="TextBox 34"/>
          <p:cNvSpPr txBox="1">
            <a:spLocks noChangeArrowheads="1"/>
          </p:cNvSpPr>
          <p:nvPr/>
        </p:nvSpPr>
        <p:spPr bwMode="auto">
          <a:xfrm>
            <a:off x="2855120" y="4437066"/>
            <a:ext cx="8017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400" dirty="0">
                <a:latin typeface="+mn-lt"/>
              </a:rPr>
              <a:t>8 month</a:t>
            </a:r>
          </a:p>
        </p:txBody>
      </p:sp>
      <p:sp>
        <p:nvSpPr>
          <p:cNvPr id="36" name="Rectangle 35"/>
          <p:cNvSpPr/>
          <p:nvPr/>
        </p:nvSpPr>
        <p:spPr>
          <a:xfrm rot="5400000">
            <a:off x="5807968" y="4617132"/>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37" name="Rectangle 36"/>
          <p:cNvSpPr/>
          <p:nvPr/>
        </p:nvSpPr>
        <p:spPr>
          <a:xfrm rot="5400000">
            <a:off x="4673842" y="4617132"/>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38" name="Rectangle 37"/>
          <p:cNvSpPr/>
          <p:nvPr/>
        </p:nvSpPr>
        <p:spPr>
          <a:xfrm rot="5400000">
            <a:off x="6834082" y="4617132"/>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39" name="Rectangle 38"/>
          <p:cNvSpPr/>
          <p:nvPr/>
        </p:nvSpPr>
        <p:spPr>
          <a:xfrm rot="5400000">
            <a:off x="3647728" y="3969060"/>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40" name="Rectangle 39"/>
          <p:cNvSpPr/>
          <p:nvPr/>
        </p:nvSpPr>
        <p:spPr>
          <a:xfrm rot="5400000">
            <a:off x="7860196" y="4617132"/>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41" name="Rectangle 40"/>
          <p:cNvSpPr/>
          <p:nvPr/>
        </p:nvSpPr>
        <p:spPr>
          <a:xfrm rot="5400000">
            <a:off x="3647728" y="4617132"/>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64549" name="Rectangle 42"/>
          <p:cNvSpPr>
            <a:spLocks noChangeArrowheads="1"/>
          </p:cNvSpPr>
          <p:nvPr/>
        </p:nvSpPr>
        <p:spPr bwMode="auto">
          <a:xfrm>
            <a:off x="2855120" y="5300666"/>
            <a:ext cx="8931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400" dirty="0"/>
              <a:t>12 month</a:t>
            </a:r>
          </a:p>
        </p:txBody>
      </p:sp>
      <p:sp>
        <p:nvSpPr>
          <p:cNvPr id="44" name="Rectangle 43"/>
          <p:cNvSpPr/>
          <p:nvPr/>
        </p:nvSpPr>
        <p:spPr>
          <a:xfrm rot="5400000">
            <a:off x="3863752" y="5481228"/>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45" name="Rectangle 44"/>
          <p:cNvSpPr/>
          <p:nvPr/>
        </p:nvSpPr>
        <p:spPr>
          <a:xfrm rot="5400000">
            <a:off x="4673842" y="5481228"/>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46" name="Rectangle 45"/>
          <p:cNvSpPr/>
          <p:nvPr/>
        </p:nvSpPr>
        <p:spPr>
          <a:xfrm rot="5400000">
            <a:off x="5915980" y="5481228"/>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47" name="Rectangle 46"/>
          <p:cNvSpPr/>
          <p:nvPr/>
        </p:nvSpPr>
        <p:spPr>
          <a:xfrm rot="5400000">
            <a:off x="6834082" y="5481228"/>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48" name="Rectangle 47"/>
          <p:cNvSpPr/>
          <p:nvPr/>
        </p:nvSpPr>
        <p:spPr>
          <a:xfrm rot="5400000">
            <a:off x="7860196" y="5481228"/>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50" name="Rectangle 49"/>
          <p:cNvSpPr/>
          <p:nvPr/>
        </p:nvSpPr>
        <p:spPr>
          <a:xfrm>
            <a:off x="4043364" y="4797425"/>
            <a:ext cx="270272" cy="647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400" dirty="0"/>
              <a:t>C</a:t>
            </a:r>
          </a:p>
        </p:txBody>
      </p:sp>
      <p:cxnSp>
        <p:nvCxnSpPr>
          <p:cNvPr id="52" name="Elbow Connector 51"/>
          <p:cNvCxnSpPr>
            <a:stCxn id="18" idx="2"/>
            <a:endCxn id="12" idx="0"/>
          </p:cNvCxnSpPr>
          <p:nvPr/>
        </p:nvCxnSpPr>
        <p:spPr>
          <a:xfrm rot="16200000" flipH="1">
            <a:off x="6996512" y="494507"/>
            <a:ext cx="358775" cy="2052638"/>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18" idx="2"/>
            <a:endCxn id="9" idx="0"/>
          </p:cNvCxnSpPr>
          <p:nvPr/>
        </p:nvCxnSpPr>
        <p:spPr>
          <a:xfrm rot="5400000">
            <a:off x="4917085" y="467718"/>
            <a:ext cx="358775" cy="2106216"/>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10" idx="0"/>
          </p:cNvCxnSpPr>
          <p:nvPr/>
        </p:nvCxnSpPr>
        <p:spPr>
          <a:xfrm flipV="1">
            <a:off x="5069681" y="1484313"/>
            <a:ext cx="0" cy="215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endCxn id="11" idx="0"/>
          </p:cNvCxnSpPr>
          <p:nvPr/>
        </p:nvCxnSpPr>
        <p:spPr>
          <a:xfrm>
            <a:off x="6149579" y="1484313"/>
            <a:ext cx="0" cy="215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7175897" y="1484313"/>
            <a:ext cx="0" cy="215900"/>
          </a:xfrm>
          <a:prstGeom prst="line">
            <a:avLst/>
          </a:prstGeom>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rot="5400000">
            <a:off x="7860196" y="3681028"/>
            <a:ext cx="3600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anchor="b"/>
          <a:lstStyle/>
          <a:p>
            <a:pPr algn="ctr">
              <a:defRPr/>
            </a:pPr>
            <a:r>
              <a:rPr lang="en-US" sz="1400" dirty="0"/>
              <a:t>F</a:t>
            </a:r>
          </a:p>
        </p:txBody>
      </p:sp>
      <p:sp>
        <p:nvSpPr>
          <p:cNvPr id="87" name="Rectangle 86"/>
          <p:cNvSpPr/>
          <p:nvPr/>
        </p:nvSpPr>
        <p:spPr>
          <a:xfrm>
            <a:off x="6204347" y="4797425"/>
            <a:ext cx="270272" cy="647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400" dirty="0"/>
              <a:t>C</a:t>
            </a:r>
          </a:p>
        </p:txBody>
      </p:sp>
      <p:sp>
        <p:nvSpPr>
          <p:cNvPr id="2" name="TextBox 1"/>
          <p:cNvSpPr txBox="1"/>
          <p:nvPr/>
        </p:nvSpPr>
        <p:spPr>
          <a:xfrm>
            <a:off x="8903495" y="1792092"/>
            <a:ext cx="1836205" cy="3139321"/>
          </a:xfrm>
          <a:prstGeom prst="rect">
            <a:avLst/>
          </a:prstGeom>
          <a:noFill/>
        </p:spPr>
        <p:txBody>
          <a:bodyPr wrap="square" rtlCol="0">
            <a:spAutoFit/>
          </a:bodyPr>
          <a:lstStyle/>
          <a:p>
            <a:r>
              <a:rPr lang="en-CA" dirty="0"/>
              <a:t>Legend</a:t>
            </a:r>
          </a:p>
          <a:p>
            <a:endParaRPr lang="en-CA" dirty="0"/>
          </a:p>
          <a:p>
            <a:r>
              <a:rPr lang="en-CA" dirty="0"/>
              <a:t>W=2 day Workshop</a:t>
            </a:r>
          </a:p>
          <a:p>
            <a:endParaRPr lang="en-CA" dirty="0"/>
          </a:p>
          <a:p>
            <a:r>
              <a:rPr lang="en-CA" dirty="0"/>
              <a:t>F= individualized feedback on tape samples</a:t>
            </a:r>
          </a:p>
          <a:p>
            <a:endParaRPr lang="en-CA" dirty="0"/>
          </a:p>
          <a:p>
            <a:r>
              <a:rPr lang="en-CA" dirty="0"/>
              <a:t>C= Six telephone coaching sessions</a:t>
            </a:r>
          </a:p>
        </p:txBody>
      </p:sp>
    </p:spTree>
    <p:extLst>
      <p:ext uri="{BB962C8B-B14F-4D97-AF65-F5344CB8AC3E}">
        <p14:creationId xmlns:p14="http://schemas.microsoft.com/office/powerpoint/2010/main" val="2605278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Summary</a:t>
            </a:r>
          </a:p>
        </p:txBody>
      </p:sp>
      <p:sp>
        <p:nvSpPr>
          <p:cNvPr id="3" name="Content Placeholder 2"/>
          <p:cNvSpPr>
            <a:spLocks noGrp="1"/>
          </p:cNvSpPr>
          <p:nvPr>
            <p:ph idx="1"/>
          </p:nvPr>
        </p:nvSpPr>
        <p:spPr/>
        <p:txBody>
          <a:bodyPr>
            <a:normAutofit/>
          </a:bodyPr>
          <a:lstStyle/>
          <a:p>
            <a:r>
              <a:rPr lang="en-US" sz="2400" dirty="0"/>
              <a:t>Self-study alone doesn’t change practice</a:t>
            </a:r>
          </a:p>
          <a:p>
            <a:r>
              <a:rPr lang="en-US" sz="2400" dirty="0"/>
              <a:t>Workshop benefits are temporary</a:t>
            </a:r>
          </a:p>
          <a:p>
            <a:r>
              <a:rPr lang="en-US" sz="2400" dirty="0"/>
              <a:t>Self-assessments have no bearing on actual behavior</a:t>
            </a:r>
          </a:p>
          <a:p>
            <a:r>
              <a:rPr lang="en-US" sz="2400" dirty="0"/>
              <a:t>Supervision is critical</a:t>
            </a:r>
          </a:p>
          <a:p>
            <a:pPr lvl="1"/>
            <a:r>
              <a:rPr lang="en-US" sz="2000" dirty="0"/>
              <a:t>Individual coaching or Tape feedback is needed to alter practitioner behavior</a:t>
            </a:r>
          </a:p>
          <a:p>
            <a:pPr lvl="1"/>
            <a:r>
              <a:rPr lang="en-US" sz="2000" dirty="0"/>
              <a:t>The combination of all these training methods is needed to produce measurable impacts on client behavior. </a:t>
            </a:r>
          </a:p>
          <a:p>
            <a:pPr lvl="1"/>
            <a:endParaRPr lang="en-US" dirty="0"/>
          </a:p>
          <a:p>
            <a:pPr lvl="1"/>
            <a:endParaRPr lang="en-US" dirty="0"/>
          </a:p>
          <a:p>
            <a:endParaRPr lang="en-US" dirty="0"/>
          </a:p>
        </p:txBody>
      </p:sp>
    </p:spTree>
    <p:extLst>
      <p:ext uri="{BB962C8B-B14F-4D97-AF65-F5344CB8AC3E}">
        <p14:creationId xmlns:p14="http://schemas.microsoft.com/office/powerpoint/2010/main" val="314470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7"/>
          <p:cNvSpPr>
            <a:spLocks noGrp="1" noChangeArrowheads="1"/>
          </p:cNvSpPr>
          <p:nvPr>
            <p:ph type="title" idx="4294967295"/>
          </p:nvPr>
        </p:nvSpPr>
        <p:spPr/>
        <p:txBody>
          <a:bodyPr/>
          <a:lstStyle/>
          <a:p>
            <a:r>
              <a:rPr lang="en-CA" altLang="en-US" dirty="0"/>
              <a:t>MI Treatment Integrity (MITI 3.1*)</a:t>
            </a:r>
          </a:p>
        </p:txBody>
      </p:sp>
      <p:sp>
        <p:nvSpPr>
          <p:cNvPr id="26627" name="Rectangle 2"/>
          <p:cNvSpPr>
            <a:spLocks noGrp="1" noChangeArrowheads="1"/>
          </p:cNvSpPr>
          <p:nvPr>
            <p:ph type="body" idx="4294967295"/>
          </p:nvPr>
        </p:nvSpPr>
        <p:spPr>
          <a:xfrm>
            <a:off x="2667000" y="1447803"/>
            <a:ext cx="4972050" cy="4678363"/>
          </a:xfrm>
        </p:spPr>
        <p:txBody>
          <a:bodyPr/>
          <a:lstStyle/>
          <a:p>
            <a:pPr marL="331788" indent="-331788">
              <a:buClr>
                <a:srgbClr val="FFFFFF"/>
              </a:buClr>
              <a:buFont typeface="Century Gothic" panose="020B0502020202020204" pitchFamily="34"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en-US" altLang="en-US" sz="2000"/>
          </a:p>
          <a:p>
            <a:pPr marL="331788" indent="-331788">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en-US" altLang="en-US" sz="2000"/>
          </a:p>
        </p:txBody>
      </p:sp>
      <p:pic>
        <p:nvPicPr>
          <p:cNvPr id="266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27648" y="1268761"/>
            <a:ext cx="6419850" cy="52292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17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35560" y="6381328"/>
            <a:ext cx="6102424" cy="369332"/>
          </a:xfrm>
          <a:prstGeom prst="rect">
            <a:avLst/>
          </a:prstGeom>
        </p:spPr>
        <p:txBody>
          <a:bodyPr wrap="square">
            <a:spAutoFit/>
          </a:bodyPr>
          <a:lstStyle/>
          <a:p>
            <a:r>
              <a:rPr lang="en-US" altLang="en-US" dirty="0"/>
              <a:t>* The most updated drafted version is version 4.2</a:t>
            </a:r>
          </a:p>
        </p:txBody>
      </p:sp>
    </p:spTree>
    <p:extLst>
      <p:ext uri="{BB962C8B-B14F-4D97-AF65-F5344CB8AC3E}">
        <p14:creationId xmlns:p14="http://schemas.microsoft.com/office/powerpoint/2010/main" val="36520928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CA" altLang="en-US" dirty="0"/>
              <a:t>MI Treatment Integrity (MITI 3.1)</a:t>
            </a:r>
          </a:p>
        </p:txBody>
      </p:sp>
      <p:sp>
        <p:nvSpPr>
          <p:cNvPr id="306180" name="Rectangle 2"/>
          <p:cNvSpPr>
            <a:spLocks noGrp="1" noChangeArrowheads="1"/>
          </p:cNvSpPr>
          <p:nvPr>
            <p:ph type="body" idx="4294967295"/>
          </p:nvPr>
        </p:nvSpPr>
        <p:spPr>
          <a:xfrm>
            <a:off x="2667000" y="1447803"/>
            <a:ext cx="4972050" cy="4678363"/>
          </a:xfrm>
        </p:spPr>
        <p:txBody>
          <a:bodyPr/>
          <a:lstStyle/>
          <a:p>
            <a:pPr marL="331788" indent="-331788">
              <a:buClr>
                <a:srgbClr val="FFFFFF"/>
              </a:buClr>
              <a:buFont typeface="Century Gothic" panose="020B0502020202020204" pitchFamily="34"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en-US" altLang="en-US" sz="2000"/>
          </a:p>
          <a:p>
            <a:pPr marL="331788" indent="-331788">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en-US" altLang="en-US" sz="2000"/>
          </a:p>
        </p:txBody>
      </p:sp>
      <p:pic>
        <p:nvPicPr>
          <p:cNvPr id="306182" name="Picture 6"/>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2783632" y="1340768"/>
            <a:ext cx="6515100" cy="4946650"/>
          </a:xfrm>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9712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MITI 4.1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007" y="352425"/>
            <a:ext cx="5572125" cy="650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008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Take Home Messages</a:t>
            </a:r>
          </a:p>
        </p:txBody>
      </p:sp>
      <p:sp>
        <p:nvSpPr>
          <p:cNvPr id="3" name="Content Placeholder 2"/>
          <p:cNvSpPr>
            <a:spLocks noGrp="1"/>
          </p:cNvSpPr>
          <p:nvPr>
            <p:ph idx="1"/>
          </p:nvPr>
        </p:nvSpPr>
        <p:spPr/>
        <p:txBody>
          <a:bodyPr>
            <a:normAutofit/>
          </a:bodyPr>
          <a:lstStyle/>
          <a:p>
            <a:pPr marL="0" indent="0">
              <a:buNone/>
            </a:pPr>
            <a:r>
              <a:rPr lang="en-CA" dirty="0"/>
              <a:t>“a gentler and more productive conversation about change”</a:t>
            </a:r>
          </a:p>
          <a:p>
            <a:pPr marL="0" indent="0">
              <a:buNone/>
            </a:pPr>
            <a:r>
              <a:rPr lang="en-CA" dirty="0"/>
              <a:t>Spirit of MI - PACE</a:t>
            </a:r>
          </a:p>
          <a:p>
            <a:pPr marL="0" indent="0">
              <a:buNone/>
            </a:pPr>
            <a:r>
              <a:rPr lang="en-CA" dirty="0"/>
              <a:t>OARS</a:t>
            </a:r>
          </a:p>
          <a:p>
            <a:pPr marL="0" indent="0">
              <a:buNone/>
            </a:pPr>
            <a:r>
              <a:rPr lang="en-CA" dirty="0"/>
              <a:t>Change talk </a:t>
            </a:r>
            <a:r>
              <a:rPr lang="en-CA" dirty="0" err="1"/>
              <a:t>vs</a:t>
            </a:r>
            <a:r>
              <a:rPr lang="en-CA" dirty="0"/>
              <a:t> sustain talk</a:t>
            </a:r>
          </a:p>
          <a:p>
            <a:pPr marL="0" indent="0">
              <a:buNone/>
            </a:pPr>
            <a:endParaRPr lang="en-CA" dirty="0"/>
          </a:p>
          <a:p>
            <a:pPr marL="0" indent="0">
              <a:buNone/>
            </a:pPr>
            <a:r>
              <a:rPr lang="en-CA" dirty="0"/>
              <a:t>How do I bring MI into my practice?</a:t>
            </a:r>
          </a:p>
          <a:p>
            <a:pPr marL="0" indent="0">
              <a:buNone/>
            </a:pPr>
            <a:endParaRPr lang="en-CA" dirty="0"/>
          </a:p>
        </p:txBody>
      </p:sp>
    </p:spTree>
    <p:extLst>
      <p:ext uri="{BB962C8B-B14F-4D97-AF65-F5344CB8AC3E}">
        <p14:creationId xmlns:p14="http://schemas.microsoft.com/office/powerpoint/2010/main" val="2001822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What are is the goal of Motivational interviewing?</a:t>
            </a:r>
            <a:endParaRPr lang="en-US" dirty="0"/>
          </a:p>
        </p:txBody>
      </p:sp>
    </p:spTree>
    <p:extLst>
      <p:ext uri="{BB962C8B-B14F-4D97-AF65-F5344CB8AC3E}">
        <p14:creationId xmlns:p14="http://schemas.microsoft.com/office/powerpoint/2010/main" val="564499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What are is the goal of Motivational interviewing?</a:t>
            </a:r>
          </a:p>
          <a:p>
            <a:pPr lvl="1"/>
            <a:r>
              <a:rPr lang="en-US" dirty="0" smtClean="0"/>
              <a:t>The patient to share “change talk” </a:t>
            </a:r>
          </a:p>
          <a:p>
            <a:pPr lvl="1"/>
            <a:r>
              <a:rPr lang="en-US" dirty="0" smtClean="0"/>
              <a:t>DARN CATS</a:t>
            </a:r>
          </a:p>
          <a:p>
            <a:pPr lvl="2"/>
            <a:r>
              <a:rPr lang="en-US" dirty="0" smtClean="0"/>
              <a:t>Desire</a:t>
            </a:r>
          </a:p>
          <a:p>
            <a:pPr lvl="2"/>
            <a:r>
              <a:rPr lang="en-US" dirty="0" smtClean="0"/>
              <a:t>Ability</a:t>
            </a:r>
          </a:p>
          <a:p>
            <a:pPr lvl="2"/>
            <a:r>
              <a:rPr lang="en-US" dirty="0" smtClean="0"/>
              <a:t>Reason </a:t>
            </a:r>
          </a:p>
          <a:p>
            <a:pPr lvl="2"/>
            <a:r>
              <a:rPr lang="en-US" dirty="0" smtClean="0"/>
              <a:t>Need</a:t>
            </a:r>
          </a:p>
        </p:txBody>
      </p:sp>
    </p:spTree>
    <p:extLst>
      <p:ext uri="{BB962C8B-B14F-4D97-AF65-F5344CB8AC3E}">
        <p14:creationId xmlns:p14="http://schemas.microsoft.com/office/powerpoint/2010/main" val="2218677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What are the types of sentences the MI practitioner uses?</a:t>
            </a:r>
            <a:endParaRPr lang="en-US" dirty="0"/>
          </a:p>
        </p:txBody>
      </p:sp>
    </p:spTree>
    <p:extLst>
      <p:ext uri="{BB962C8B-B14F-4D97-AF65-F5344CB8AC3E}">
        <p14:creationId xmlns:p14="http://schemas.microsoft.com/office/powerpoint/2010/main" val="29639689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What are the types of sentences the MI practitioner uses?</a:t>
            </a:r>
          </a:p>
          <a:p>
            <a:pPr lvl="1"/>
            <a:r>
              <a:rPr lang="en-US" dirty="0" smtClean="0"/>
              <a:t>OARS</a:t>
            </a:r>
          </a:p>
          <a:p>
            <a:pPr lvl="2"/>
            <a:r>
              <a:rPr lang="en-US" dirty="0" smtClean="0"/>
              <a:t>Open ended questions</a:t>
            </a:r>
          </a:p>
          <a:p>
            <a:pPr lvl="2"/>
            <a:r>
              <a:rPr lang="en-US" dirty="0" smtClean="0"/>
              <a:t>Affirmations</a:t>
            </a:r>
          </a:p>
          <a:p>
            <a:pPr lvl="2"/>
            <a:r>
              <a:rPr lang="en-US" dirty="0" smtClean="0"/>
              <a:t>Reflections</a:t>
            </a:r>
          </a:p>
          <a:p>
            <a:pPr lvl="2"/>
            <a:r>
              <a:rPr lang="en-US" dirty="0" smtClean="0"/>
              <a:t>summaries</a:t>
            </a:r>
            <a:endParaRPr lang="en-US" dirty="0"/>
          </a:p>
        </p:txBody>
      </p:sp>
    </p:spTree>
    <p:extLst>
      <p:ext uri="{BB962C8B-B14F-4D97-AF65-F5344CB8AC3E}">
        <p14:creationId xmlns:p14="http://schemas.microsoft.com/office/powerpoint/2010/main" val="39375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2405588" y="4164961"/>
            <a:ext cx="7772400" cy="2333625"/>
          </a:xfrm>
        </p:spPr>
        <p:txBody>
          <a:bodyPr>
            <a:normAutofit fontScale="90000"/>
          </a:bodyPr>
          <a:lstStyle/>
          <a:p>
            <a:pPr eaLnBrk="1" hangingPunct="1"/>
            <a:r>
              <a:rPr lang="en-US" b="1" dirty="0">
                <a:latin typeface="Calibri" charset="0"/>
              </a:rPr>
              <a:t/>
            </a:r>
            <a:br>
              <a:rPr lang="en-US" b="1" dirty="0">
                <a:latin typeface="Calibri" charset="0"/>
              </a:rPr>
            </a:br>
            <a:r>
              <a:rPr lang="en-US" b="1" dirty="0">
                <a:latin typeface="Calibri" charset="0"/>
              </a:rPr>
              <a:t/>
            </a:r>
            <a:br>
              <a:rPr lang="en-US" b="1" dirty="0">
                <a:latin typeface="Calibri" charset="0"/>
              </a:rPr>
            </a:br>
            <a:r>
              <a:rPr lang="en-US" b="1" dirty="0">
                <a:latin typeface="Calibri" charset="0"/>
              </a:rPr>
              <a:t/>
            </a:r>
            <a:br>
              <a:rPr lang="en-US" b="1" dirty="0">
                <a:latin typeface="Calibri" charset="0"/>
              </a:rPr>
            </a:br>
            <a:r>
              <a:rPr lang="en-US" b="1" dirty="0">
                <a:latin typeface="Calibri" charset="0"/>
              </a:rPr>
              <a:t/>
            </a:r>
            <a:br>
              <a:rPr lang="en-US" b="1" dirty="0">
                <a:latin typeface="Calibri" charset="0"/>
              </a:rPr>
            </a:br>
            <a:r>
              <a:rPr lang="en-US" b="1" dirty="0">
                <a:latin typeface="Calibri" charset="0"/>
              </a:rPr>
              <a:t>Advanced Motivational Interviewing</a:t>
            </a:r>
            <a:br>
              <a:rPr lang="en-US" b="1" dirty="0">
                <a:latin typeface="Calibri" charset="0"/>
              </a:rPr>
            </a:br>
            <a:r>
              <a:rPr lang="en-US" b="1" dirty="0">
                <a:latin typeface="Calibri" charset="0"/>
              </a:rPr>
              <a:t>(thanks to Tim </a:t>
            </a:r>
            <a:r>
              <a:rPr lang="en-US" b="1" dirty="0" err="1">
                <a:latin typeface="Calibri" charset="0"/>
              </a:rPr>
              <a:t>Guimond</a:t>
            </a:r>
            <a:r>
              <a:rPr lang="en-US" b="1" dirty="0">
                <a:latin typeface="Calibri" charset="0"/>
              </a:rPr>
              <a:t> , Ketan </a:t>
            </a:r>
            <a:r>
              <a:rPr lang="en-US" b="1" dirty="0" err="1">
                <a:latin typeface="Calibri" charset="0"/>
              </a:rPr>
              <a:t>Vegda</a:t>
            </a:r>
            <a:r>
              <a:rPr lang="en-US" b="1" dirty="0">
                <a:latin typeface="Calibri" charset="0"/>
              </a:rPr>
              <a:t>, </a:t>
            </a:r>
            <a:r>
              <a:rPr lang="en-US" b="1" dirty="0" err="1">
                <a:latin typeface="Calibri" charset="0"/>
              </a:rPr>
              <a:t>Carolynne</a:t>
            </a:r>
            <a:r>
              <a:rPr lang="en-US" b="1" dirty="0">
                <a:latin typeface="Calibri" charset="0"/>
              </a:rPr>
              <a:t> Cooper, Tim Godden, etc. etc. </a:t>
            </a:r>
            <a:r>
              <a:rPr lang="en-US" b="1" dirty="0" err="1">
                <a:latin typeface="Calibri" charset="0"/>
              </a:rPr>
              <a:t>etc</a:t>
            </a:r>
            <a:r>
              <a:rPr lang="en-US" dirty="0">
                <a:latin typeface="Calibri" charset="0"/>
              </a:rPr>
              <a:t/>
            </a:r>
            <a:br>
              <a:rPr lang="en-US" dirty="0">
                <a:latin typeface="Calibri" charset="0"/>
              </a:rPr>
            </a:br>
            <a:endParaRPr lang="en-US" dirty="0">
              <a:latin typeface="Georgia" charset="0"/>
            </a:endParaRPr>
          </a:p>
        </p:txBody>
      </p:sp>
      <p:sp>
        <p:nvSpPr>
          <p:cNvPr id="2051" name="Rectangle 3"/>
          <p:cNvSpPr>
            <a:spLocks noGrp="1" noChangeArrowheads="1"/>
          </p:cNvSpPr>
          <p:nvPr>
            <p:ph type="subTitle" idx="1"/>
          </p:nvPr>
        </p:nvSpPr>
        <p:spPr>
          <a:xfrm>
            <a:off x="2351089" y="4868863"/>
            <a:ext cx="7705725" cy="1752600"/>
          </a:xfrm>
        </p:spPr>
        <p:txBody>
          <a:bodyPr rtlCol="0">
            <a:normAutofit/>
          </a:bodyPr>
          <a:lstStyle/>
          <a:p>
            <a:pPr>
              <a:defRPr/>
            </a:pPr>
            <a:r>
              <a:rPr lang="en-US" altLang="en-US" dirty="0">
                <a:latin typeface="Georgia" panose="02040502050405020303" pitchFamily="18" charset="0"/>
              </a:rPr>
              <a:t>.</a:t>
            </a:r>
          </a:p>
        </p:txBody>
      </p:sp>
      <p:cxnSp>
        <p:nvCxnSpPr>
          <p:cNvPr id="2052" name="AutoShape 7"/>
          <p:cNvCxnSpPr>
            <a:cxnSpLocks noChangeShapeType="1"/>
          </p:cNvCxnSpPr>
          <p:nvPr/>
        </p:nvCxnSpPr>
        <p:spPr bwMode="auto">
          <a:xfrm>
            <a:off x="2279651" y="1341438"/>
            <a:ext cx="7345363" cy="0"/>
          </a:xfrm>
          <a:prstGeom prst="straightConnector1">
            <a:avLst/>
          </a:prstGeom>
          <a:noFill/>
          <a:ln w="317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3" name="AutoShape 8"/>
          <p:cNvCxnSpPr>
            <a:cxnSpLocks noChangeShapeType="1"/>
          </p:cNvCxnSpPr>
          <p:nvPr/>
        </p:nvCxnSpPr>
        <p:spPr bwMode="auto">
          <a:xfrm>
            <a:off x="2341710" y="2660651"/>
            <a:ext cx="0" cy="3960812"/>
          </a:xfrm>
          <a:prstGeom prst="straightConnector1">
            <a:avLst/>
          </a:prstGeom>
          <a:noFill/>
          <a:ln w="317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1799203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How do you get good at MI?</a:t>
            </a:r>
            <a:endParaRPr lang="en-US" dirty="0"/>
          </a:p>
        </p:txBody>
      </p:sp>
    </p:spTree>
    <p:extLst>
      <p:ext uri="{BB962C8B-B14F-4D97-AF65-F5344CB8AC3E}">
        <p14:creationId xmlns:p14="http://schemas.microsoft.com/office/powerpoint/2010/main" val="682682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How do you get good at MI?</a:t>
            </a:r>
          </a:p>
          <a:p>
            <a:pPr lvl="1"/>
            <a:r>
              <a:rPr lang="en-US" dirty="0" smtClean="0"/>
              <a:t>Feedback</a:t>
            </a:r>
          </a:p>
          <a:p>
            <a:pPr lvl="2"/>
            <a:r>
              <a:rPr lang="en-US" dirty="0" smtClean="0"/>
              <a:t>Coaching</a:t>
            </a:r>
          </a:p>
          <a:p>
            <a:pPr lvl="2"/>
            <a:r>
              <a:rPr lang="en-US" dirty="0" smtClean="0"/>
              <a:t>Recorded and scored sessions</a:t>
            </a:r>
          </a:p>
          <a:p>
            <a:pPr lvl="2"/>
            <a:r>
              <a:rPr lang="en-US" dirty="0" smtClean="0"/>
              <a:t>Deliberate practice</a:t>
            </a:r>
            <a:endParaRPr lang="en-US" dirty="0"/>
          </a:p>
        </p:txBody>
      </p:sp>
    </p:spTree>
    <p:extLst>
      <p:ext uri="{BB962C8B-B14F-4D97-AF65-F5344CB8AC3E}">
        <p14:creationId xmlns:p14="http://schemas.microsoft.com/office/powerpoint/2010/main" val="124318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dirty="0">
                <a:hlinkClick r:id="rId2"/>
              </a:rPr>
              <a:t>www.motivationalinterviewing.org</a:t>
            </a:r>
            <a:endParaRPr lang="en-US" dirty="0"/>
          </a:p>
          <a:p>
            <a:endParaRPr lang="en-US" dirty="0"/>
          </a:p>
          <a:p>
            <a:endParaRPr lang="en-US" dirty="0"/>
          </a:p>
          <a:p>
            <a:endParaRPr lang="en-US" dirty="0"/>
          </a:p>
          <a:p>
            <a:endParaRPr lang="en-US" dirty="0"/>
          </a:p>
          <a:p>
            <a:r>
              <a:rPr lang="en-US" dirty="0"/>
              <a:t>THANK YOU AND KEEP IN TOUCH</a:t>
            </a:r>
          </a:p>
          <a:p>
            <a:r>
              <a:rPr lang="en-US" dirty="0" smtClean="0">
                <a:hlinkClick r:id="rId3"/>
              </a:rPr>
              <a:t>Wiplove.lamba@sinaihealth.ca</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59158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73679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idx="4294967295"/>
          </p:nvPr>
        </p:nvSpPr>
        <p:spPr>
          <a:xfrm>
            <a:off x="1981200" y="1219200"/>
            <a:ext cx="8534400" cy="5181600"/>
          </a:xfrm>
        </p:spPr>
        <p:txBody>
          <a:bodyPr/>
          <a:lstStyle/>
          <a:p>
            <a:pPr>
              <a:lnSpc>
                <a:spcPct val="90000"/>
              </a:lnSpc>
            </a:pPr>
            <a:r>
              <a:rPr lang="en-US" sz="2700" b="1" dirty="0">
                <a:latin typeface="Calibri" charset="0"/>
              </a:rPr>
              <a:t>Ask Evocative Questions </a:t>
            </a:r>
            <a:r>
              <a:rPr lang="en-US" sz="2700" dirty="0">
                <a:latin typeface="Calibri" charset="0"/>
              </a:rPr>
              <a:t>– usually open questions help elicit change talk</a:t>
            </a:r>
          </a:p>
          <a:p>
            <a:pPr>
              <a:lnSpc>
                <a:spcPct val="90000"/>
              </a:lnSpc>
              <a:buFont typeface="Arial" charset="0"/>
              <a:buNone/>
            </a:pPr>
            <a:endParaRPr lang="en-US" sz="2700" dirty="0">
              <a:latin typeface="Calibri" charset="0"/>
            </a:endParaRPr>
          </a:p>
          <a:p>
            <a:pPr>
              <a:lnSpc>
                <a:spcPct val="90000"/>
              </a:lnSpc>
            </a:pPr>
            <a:r>
              <a:rPr lang="en-US" sz="2700" b="1" dirty="0">
                <a:latin typeface="Calibri" charset="0"/>
              </a:rPr>
              <a:t>Explore Decisional Balance </a:t>
            </a:r>
            <a:r>
              <a:rPr lang="en-US" sz="2700" dirty="0">
                <a:latin typeface="Calibri" charset="0"/>
              </a:rPr>
              <a:t>– pros and cons of status quo and making changes. </a:t>
            </a:r>
          </a:p>
          <a:p>
            <a:pPr>
              <a:lnSpc>
                <a:spcPct val="90000"/>
              </a:lnSpc>
              <a:buFont typeface="Arial" charset="0"/>
              <a:buNone/>
            </a:pPr>
            <a:endParaRPr lang="en-US" sz="2700" dirty="0">
              <a:latin typeface="Calibri" charset="0"/>
            </a:endParaRPr>
          </a:p>
          <a:p>
            <a:pPr>
              <a:lnSpc>
                <a:spcPct val="90000"/>
              </a:lnSpc>
            </a:pPr>
            <a:r>
              <a:rPr lang="en-US" sz="2700" b="1" dirty="0">
                <a:latin typeface="Calibri" charset="0"/>
              </a:rPr>
              <a:t>Ask for Elaboration/Examples</a:t>
            </a:r>
            <a:r>
              <a:rPr lang="en-US" sz="2700" dirty="0">
                <a:latin typeface="Calibri" charset="0"/>
              </a:rPr>
              <a:t>: When a change talk emerges, ask for more details: </a:t>
            </a:r>
            <a:r>
              <a:rPr lang="ja-JP" altLang="en-US" sz="2700" dirty="0">
                <a:latin typeface="Calibri" charset="0"/>
              </a:rPr>
              <a:t>“</a:t>
            </a:r>
            <a:r>
              <a:rPr lang="en-US" altLang="ja-JP" sz="2700" dirty="0">
                <a:latin typeface="Calibri" charset="0"/>
              </a:rPr>
              <a:t>In what ways?</a:t>
            </a:r>
            <a:r>
              <a:rPr lang="ja-JP" altLang="en-US" sz="2700" dirty="0">
                <a:latin typeface="Calibri" charset="0"/>
              </a:rPr>
              <a:t>”</a:t>
            </a:r>
            <a:r>
              <a:rPr lang="en-US" altLang="ja-JP" sz="2700" dirty="0">
                <a:latin typeface="Calibri" charset="0"/>
              </a:rPr>
              <a:t>; </a:t>
            </a:r>
            <a:r>
              <a:rPr lang="ja-JP" altLang="en-US" sz="2700" dirty="0">
                <a:latin typeface="Calibri" charset="0"/>
              </a:rPr>
              <a:t>“</a:t>
            </a:r>
            <a:r>
              <a:rPr lang="en-US" altLang="ja-JP" sz="2700" dirty="0">
                <a:latin typeface="Calibri" charset="0"/>
              </a:rPr>
              <a:t>Tell me more</a:t>
            </a:r>
            <a:r>
              <a:rPr lang="ja-JP" altLang="en-US" sz="2700" dirty="0">
                <a:latin typeface="Calibri" charset="0"/>
              </a:rPr>
              <a:t>”</a:t>
            </a:r>
            <a:r>
              <a:rPr lang="en-US" altLang="ja-JP" sz="2700" dirty="0">
                <a:latin typeface="Calibri" charset="0"/>
              </a:rPr>
              <a:t>; </a:t>
            </a:r>
            <a:r>
              <a:rPr lang="ja-JP" altLang="en-US" sz="2700" dirty="0">
                <a:latin typeface="Calibri" charset="0"/>
              </a:rPr>
              <a:t>“</a:t>
            </a:r>
            <a:r>
              <a:rPr lang="en-US" altLang="ja-JP" sz="2700" dirty="0">
                <a:latin typeface="Calibri" charset="0"/>
              </a:rPr>
              <a:t>When was the last time that happened?</a:t>
            </a:r>
            <a:r>
              <a:rPr lang="ja-JP" altLang="en-US" sz="2700" dirty="0">
                <a:latin typeface="Calibri" charset="0"/>
              </a:rPr>
              <a:t>”</a:t>
            </a:r>
            <a:endParaRPr lang="en-US" altLang="ja-JP" sz="2700" dirty="0">
              <a:latin typeface="Calibri" charset="0"/>
            </a:endParaRPr>
          </a:p>
          <a:p>
            <a:pPr>
              <a:lnSpc>
                <a:spcPct val="90000"/>
              </a:lnSpc>
            </a:pPr>
            <a:endParaRPr lang="en-US" sz="2700" dirty="0">
              <a:latin typeface="Calibri" charset="0"/>
            </a:endParaRPr>
          </a:p>
        </p:txBody>
      </p:sp>
      <p:sp>
        <p:nvSpPr>
          <p:cNvPr id="38914" name="Title 2"/>
          <p:cNvSpPr>
            <a:spLocks noGrp="1"/>
          </p:cNvSpPr>
          <p:nvPr>
            <p:ph type="title"/>
          </p:nvPr>
        </p:nvSpPr>
        <p:spPr>
          <a:xfrm>
            <a:off x="1676400" y="228600"/>
            <a:ext cx="8686800" cy="1219200"/>
          </a:xfrm>
        </p:spPr>
        <p:txBody>
          <a:bodyPr/>
          <a:lstStyle/>
          <a:p>
            <a:r>
              <a:rPr lang="en-US" sz="4000" dirty="0">
                <a:solidFill>
                  <a:srgbClr val="000000"/>
                </a:solidFill>
                <a:latin typeface="Calibri" charset="0"/>
              </a:rPr>
              <a:t>Strategies for Evoking Change Talk</a:t>
            </a:r>
          </a:p>
        </p:txBody>
      </p:sp>
    </p:spTree>
    <p:extLst>
      <p:ext uri="{BB962C8B-B14F-4D97-AF65-F5344CB8AC3E}">
        <p14:creationId xmlns:p14="http://schemas.microsoft.com/office/powerpoint/2010/main" val="17477760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idx="4294967295"/>
          </p:nvPr>
        </p:nvSpPr>
        <p:spPr>
          <a:xfrm>
            <a:off x="1981200" y="1524000"/>
            <a:ext cx="8305800" cy="4876800"/>
          </a:xfrm>
        </p:spPr>
        <p:txBody>
          <a:bodyPr/>
          <a:lstStyle/>
          <a:p>
            <a:pPr>
              <a:lnSpc>
                <a:spcPct val="80000"/>
              </a:lnSpc>
            </a:pPr>
            <a:r>
              <a:rPr lang="en-US" sz="2700" b="1" dirty="0">
                <a:latin typeface="Calibri" charset="0"/>
              </a:rPr>
              <a:t>Looking back</a:t>
            </a:r>
            <a:r>
              <a:rPr lang="en-US" sz="2700" dirty="0">
                <a:latin typeface="Calibri" charset="0"/>
              </a:rPr>
              <a:t>: ask about a time when things were different/better</a:t>
            </a:r>
          </a:p>
          <a:p>
            <a:pPr>
              <a:lnSpc>
                <a:spcPct val="80000"/>
              </a:lnSpc>
              <a:buFont typeface="Arial" charset="0"/>
              <a:buNone/>
            </a:pPr>
            <a:endParaRPr lang="en-US" sz="2700" dirty="0">
              <a:latin typeface="Calibri" charset="0"/>
            </a:endParaRPr>
          </a:p>
          <a:p>
            <a:pPr>
              <a:lnSpc>
                <a:spcPct val="80000"/>
              </a:lnSpc>
            </a:pPr>
            <a:r>
              <a:rPr lang="en-US" sz="2700" b="1" dirty="0">
                <a:latin typeface="Calibri" charset="0"/>
              </a:rPr>
              <a:t>Looking forward</a:t>
            </a:r>
            <a:r>
              <a:rPr lang="en-US" sz="2700" dirty="0">
                <a:latin typeface="Calibri" charset="0"/>
              </a:rPr>
              <a:t>: ask what may happen if things continue as they are or the miracle question, </a:t>
            </a:r>
            <a:r>
              <a:rPr lang="en-US" sz="2700" dirty="0" err="1">
                <a:latin typeface="Calibri" charset="0"/>
              </a:rPr>
              <a:t>eg</a:t>
            </a:r>
            <a:r>
              <a:rPr lang="en-US" sz="2700" dirty="0">
                <a:latin typeface="Calibri" charset="0"/>
              </a:rPr>
              <a:t>: </a:t>
            </a:r>
            <a:r>
              <a:rPr lang="ja-JP" altLang="en-US" sz="2700" dirty="0">
                <a:latin typeface="Calibri" charset="0"/>
              </a:rPr>
              <a:t>“</a:t>
            </a:r>
            <a:r>
              <a:rPr lang="en-CA" altLang="ja-JP" sz="2700" dirty="0">
                <a:latin typeface="Calibri" charset="0"/>
              </a:rPr>
              <a:t>in 2 years, </a:t>
            </a:r>
            <a:r>
              <a:rPr lang="en-US" altLang="ja-JP" sz="2700" dirty="0">
                <a:latin typeface="Calibri" charset="0"/>
              </a:rPr>
              <a:t>if you were 100% successful making changes you want, what would be different?</a:t>
            </a:r>
            <a:r>
              <a:rPr lang="ja-JP" altLang="en-US" sz="2700" dirty="0">
                <a:latin typeface="Calibri" charset="0"/>
              </a:rPr>
              <a:t>”</a:t>
            </a:r>
            <a:endParaRPr lang="en-US" altLang="ja-JP" sz="2700" dirty="0">
              <a:latin typeface="Calibri" charset="0"/>
            </a:endParaRPr>
          </a:p>
          <a:p>
            <a:pPr>
              <a:lnSpc>
                <a:spcPct val="80000"/>
              </a:lnSpc>
              <a:buFont typeface="Arial" charset="0"/>
              <a:buNone/>
            </a:pPr>
            <a:endParaRPr lang="en-US" sz="2700" dirty="0">
              <a:latin typeface="Calibri" charset="0"/>
            </a:endParaRPr>
          </a:p>
          <a:p>
            <a:pPr>
              <a:lnSpc>
                <a:spcPct val="80000"/>
              </a:lnSpc>
            </a:pPr>
            <a:r>
              <a:rPr lang="en-US" sz="2700" b="1" dirty="0">
                <a:latin typeface="Calibri" charset="0"/>
              </a:rPr>
              <a:t>Query extremes</a:t>
            </a:r>
            <a:r>
              <a:rPr lang="en-US" sz="2700" dirty="0">
                <a:latin typeface="Calibri" charset="0"/>
              </a:rPr>
              <a:t>: </a:t>
            </a:r>
            <a:r>
              <a:rPr lang="ja-JP" altLang="en-US" sz="2700" dirty="0">
                <a:latin typeface="Calibri" charset="0"/>
              </a:rPr>
              <a:t>“</a:t>
            </a:r>
            <a:r>
              <a:rPr lang="en-US" altLang="ja-JP" sz="2700" dirty="0">
                <a:latin typeface="Calibri" charset="0"/>
              </a:rPr>
              <a:t>What are the worst things that might happen if you don</a:t>
            </a:r>
            <a:r>
              <a:rPr lang="fr-FR" sz="2700" dirty="0">
                <a:latin typeface="Calibri" charset="0"/>
              </a:rPr>
              <a:t>’</a:t>
            </a:r>
            <a:r>
              <a:rPr lang="en-US" altLang="ja-JP" sz="2700" dirty="0">
                <a:latin typeface="Calibri" charset="0"/>
              </a:rPr>
              <a:t>t make this change?</a:t>
            </a:r>
            <a:r>
              <a:rPr lang="ja-JP" altLang="en-US" sz="2700" dirty="0">
                <a:latin typeface="Calibri" charset="0"/>
              </a:rPr>
              <a:t>”</a:t>
            </a:r>
            <a:r>
              <a:rPr lang="en-US" altLang="ja-JP" sz="2700" dirty="0">
                <a:latin typeface="Calibri" charset="0"/>
              </a:rPr>
              <a:t>; </a:t>
            </a:r>
            <a:r>
              <a:rPr lang="ja-JP" altLang="en-US" sz="2700" dirty="0">
                <a:latin typeface="Calibri" charset="0"/>
              </a:rPr>
              <a:t>“</a:t>
            </a:r>
            <a:r>
              <a:rPr lang="en-US" altLang="ja-JP" sz="2700" dirty="0">
                <a:latin typeface="Calibri" charset="0"/>
              </a:rPr>
              <a:t>What are the best things that might happen If you do make this change?</a:t>
            </a:r>
            <a:r>
              <a:rPr lang="ja-JP" altLang="en-US" sz="2700" dirty="0">
                <a:latin typeface="Calibri" charset="0"/>
              </a:rPr>
              <a:t>”</a:t>
            </a:r>
            <a:endParaRPr lang="en-US" altLang="ja-JP" sz="2700" dirty="0">
              <a:latin typeface="Calibri" charset="0"/>
            </a:endParaRPr>
          </a:p>
          <a:p>
            <a:pPr>
              <a:lnSpc>
                <a:spcPct val="80000"/>
              </a:lnSpc>
            </a:pPr>
            <a:endParaRPr lang="en-US" sz="2700" b="1" dirty="0">
              <a:latin typeface="Calibri" charset="0"/>
            </a:endParaRPr>
          </a:p>
          <a:p>
            <a:pPr>
              <a:lnSpc>
                <a:spcPct val="80000"/>
              </a:lnSpc>
            </a:pPr>
            <a:endParaRPr lang="en-US" sz="2700" dirty="0">
              <a:latin typeface="Calibri" charset="0"/>
            </a:endParaRPr>
          </a:p>
          <a:p>
            <a:pPr>
              <a:lnSpc>
                <a:spcPct val="80000"/>
              </a:lnSpc>
            </a:pPr>
            <a:endParaRPr lang="en-US" sz="2700" dirty="0">
              <a:latin typeface="Calibri" charset="0"/>
            </a:endParaRPr>
          </a:p>
        </p:txBody>
      </p:sp>
      <p:sp>
        <p:nvSpPr>
          <p:cNvPr id="4" name="Title 2"/>
          <p:cNvSpPr>
            <a:spLocks noGrp="1"/>
          </p:cNvSpPr>
          <p:nvPr>
            <p:ph type="title"/>
          </p:nvPr>
        </p:nvSpPr>
        <p:spPr>
          <a:xfrm>
            <a:off x="1676400" y="228600"/>
            <a:ext cx="8686800" cy="1219200"/>
          </a:xfrm>
        </p:spPr>
        <p:txBody>
          <a:bodyPr>
            <a:normAutofit/>
          </a:bodyPr>
          <a:lstStyle/>
          <a:p>
            <a:pPr>
              <a:defRPr/>
            </a:pPr>
            <a:r>
              <a:rPr lang="en-US" sz="4000" dirty="0">
                <a:solidFill>
                  <a:srgbClr val="000000"/>
                </a:solidFill>
              </a:rPr>
              <a:t>Strategies for Evoking Change Talk</a:t>
            </a:r>
          </a:p>
        </p:txBody>
      </p:sp>
    </p:spTree>
    <p:extLst>
      <p:ext uri="{BB962C8B-B14F-4D97-AF65-F5344CB8AC3E}">
        <p14:creationId xmlns:p14="http://schemas.microsoft.com/office/powerpoint/2010/main" val="4026434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idx="4294967295"/>
          </p:nvPr>
        </p:nvSpPr>
        <p:spPr>
          <a:xfrm>
            <a:off x="1981200" y="1524000"/>
            <a:ext cx="8305800" cy="4876800"/>
          </a:xfrm>
        </p:spPr>
        <p:txBody>
          <a:bodyPr/>
          <a:lstStyle/>
          <a:p>
            <a:pPr>
              <a:lnSpc>
                <a:spcPct val="80000"/>
              </a:lnSpc>
            </a:pPr>
            <a:r>
              <a:rPr lang="en-US" sz="3000" b="1" dirty="0">
                <a:latin typeface="Calibri" charset="0"/>
              </a:rPr>
              <a:t>3 Change rulers: </a:t>
            </a:r>
            <a:r>
              <a:rPr lang="en-US" sz="3000" dirty="0">
                <a:latin typeface="Calibri" charset="0"/>
              </a:rPr>
              <a:t>Importance, confidence, readiness</a:t>
            </a:r>
            <a:endParaRPr lang="en-US" sz="3000" b="1" dirty="0">
              <a:latin typeface="Calibri" charset="0"/>
            </a:endParaRPr>
          </a:p>
          <a:p>
            <a:pPr>
              <a:lnSpc>
                <a:spcPct val="80000"/>
              </a:lnSpc>
              <a:buFont typeface="Arial" charset="0"/>
              <a:buNone/>
            </a:pPr>
            <a:endParaRPr lang="en-US" sz="3000" b="1" dirty="0">
              <a:latin typeface="Calibri" charset="0"/>
            </a:endParaRPr>
          </a:p>
          <a:p>
            <a:pPr>
              <a:lnSpc>
                <a:spcPct val="80000"/>
              </a:lnSpc>
            </a:pPr>
            <a:r>
              <a:rPr lang="en-US" sz="3000" b="1" dirty="0">
                <a:latin typeface="Calibri" charset="0"/>
              </a:rPr>
              <a:t>Explore values and strengths</a:t>
            </a:r>
          </a:p>
          <a:p>
            <a:pPr>
              <a:lnSpc>
                <a:spcPct val="80000"/>
              </a:lnSpc>
            </a:pPr>
            <a:endParaRPr lang="en-US" sz="3000" dirty="0">
              <a:latin typeface="Calibri" charset="0"/>
            </a:endParaRPr>
          </a:p>
          <a:p>
            <a:pPr>
              <a:lnSpc>
                <a:spcPct val="80000"/>
              </a:lnSpc>
            </a:pPr>
            <a:r>
              <a:rPr lang="en-US" sz="3000" b="1" dirty="0">
                <a:latin typeface="Calibri" charset="0"/>
              </a:rPr>
              <a:t>Come Alongside</a:t>
            </a:r>
            <a:r>
              <a:rPr lang="en-US" sz="3000" dirty="0">
                <a:latin typeface="Calibri" charset="0"/>
              </a:rPr>
              <a:t>: side with reasons to maintain status quo</a:t>
            </a:r>
            <a:endParaRPr lang="en-US" altLang="ja-JP" sz="3000" dirty="0">
              <a:latin typeface="Calibri" charset="0"/>
            </a:endParaRPr>
          </a:p>
          <a:p>
            <a:pPr>
              <a:lnSpc>
                <a:spcPct val="80000"/>
              </a:lnSpc>
            </a:pPr>
            <a:endParaRPr lang="en-US" sz="3000" b="1" dirty="0">
              <a:latin typeface="Calibri" charset="0"/>
            </a:endParaRPr>
          </a:p>
        </p:txBody>
      </p:sp>
      <p:sp>
        <p:nvSpPr>
          <p:cNvPr id="40962" name="Title 2"/>
          <p:cNvSpPr>
            <a:spLocks noGrp="1"/>
          </p:cNvSpPr>
          <p:nvPr>
            <p:ph type="title"/>
          </p:nvPr>
        </p:nvSpPr>
        <p:spPr>
          <a:xfrm>
            <a:off x="1752600" y="304800"/>
            <a:ext cx="8610600" cy="1143000"/>
          </a:xfrm>
        </p:spPr>
        <p:txBody>
          <a:bodyPr/>
          <a:lstStyle/>
          <a:p>
            <a:r>
              <a:rPr lang="en-US" sz="3600" dirty="0">
                <a:solidFill>
                  <a:srgbClr val="000000"/>
                </a:solidFill>
                <a:latin typeface="Calibri" charset="0"/>
              </a:rPr>
              <a:t>Strategies for Evoking Change Talk</a:t>
            </a:r>
          </a:p>
        </p:txBody>
      </p:sp>
    </p:spTree>
    <p:extLst>
      <p:ext uri="{BB962C8B-B14F-4D97-AF65-F5344CB8AC3E}">
        <p14:creationId xmlns:p14="http://schemas.microsoft.com/office/powerpoint/2010/main" val="42603494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4: One thing I like about myself</a:t>
            </a:r>
          </a:p>
        </p:txBody>
      </p:sp>
      <p:sp>
        <p:nvSpPr>
          <p:cNvPr id="3" name="Content Placeholder 2"/>
          <p:cNvSpPr>
            <a:spLocks noGrp="1"/>
          </p:cNvSpPr>
          <p:nvPr>
            <p:ph idx="1"/>
          </p:nvPr>
        </p:nvSpPr>
        <p:spPr>
          <a:xfrm>
            <a:off x="3151909" y="2133600"/>
            <a:ext cx="7204364" cy="4724400"/>
          </a:xfrm>
        </p:spPr>
        <p:txBody>
          <a:bodyPr>
            <a:normAutofit/>
          </a:bodyPr>
          <a:lstStyle/>
          <a:p>
            <a:pPr marL="514350" indent="-514350">
              <a:buAutoNum type="arabicPeriod"/>
            </a:pPr>
            <a:r>
              <a:rPr lang="en-US" dirty="0"/>
              <a:t>Speaker: “One thing I like about myself is [insert quality]” </a:t>
            </a:r>
          </a:p>
          <a:p>
            <a:pPr marL="514350" indent="-514350">
              <a:buAutoNum type="arabicPeriod"/>
            </a:pPr>
            <a:r>
              <a:rPr lang="en-US" dirty="0"/>
              <a:t>Listener: Make a </a:t>
            </a:r>
            <a:r>
              <a:rPr lang="en-US" b="1" dirty="0"/>
              <a:t>guess</a:t>
            </a:r>
            <a:r>
              <a:rPr lang="en-US" dirty="0"/>
              <a:t> about what the person means and say it back to the person </a:t>
            </a:r>
            <a:r>
              <a:rPr lang="en-US" b="1" dirty="0"/>
              <a:t>as a statement.</a:t>
            </a:r>
          </a:p>
          <a:p>
            <a:pPr marL="514350" indent="-514350">
              <a:buAutoNum type="arabicPeriod"/>
            </a:pPr>
            <a:r>
              <a:rPr lang="en-US" dirty="0"/>
              <a:t>Speaker responds, YES, NO, or MAYBE.</a:t>
            </a:r>
          </a:p>
          <a:p>
            <a:pPr marL="514350" indent="-514350">
              <a:buAutoNum type="arabicPeriod"/>
            </a:pPr>
            <a:r>
              <a:rPr lang="en-US" dirty="0"/>
              <a:t>Speaker repeats (1.) with </a:t>
            </a:r>
            <a:r>
              <a:rPr lang="en-US" i="1" dirty="0"/>
              <a:t>the same</a:t>
            </a:r>
            <a:r>
              <a:rPr lang="en-US" dirty="0"/>
              <a:t> quality.</a:t>
            </a:r>
          </a:p>
          <a:p>
            <a:pPr marL="514350" indent="-514350">
              <a:buAutoNum type="arabicPeriod"/>
            </a:pPr>
            <a:r>
              <a:rPr lang="en-US" dirty="0"/>
              <a:t>Listener states a different guess to evoke a different response from the speaker.</a:t>
            </a:r>
          </a:p>
          <a:p>
            <a:pPr marL="514350" indent="-514350">
              <a:buAutoNum type="arabicPeriod"/>
            </a:pPr>
            <a:endParaRPr lang="en-US" dirty="0"/>
          </a:p>
        </p:txBody>
      </p:sp>
    </p:spTree>
    <p:extLst>
      <p:ext uri="{BB962C8B-B14F-4D97-AF65-F5344CB8AC3E}">
        <p14:creationId xmlns:p14="http://schemas.microsoft.com/office/powerpoint/2010/main" val="428422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To be adapted based on first few exercises</a:t>
            </a:r>
          </a:p>
          <a:p>
            <a:pPr marL="0" indent="0">
              <a:buNone/>
            </a:pPr>
            <a:endParaRPr lang="en-US" dirty="0"/>
          </a:p>
          <a:p>
            <a:r>
              <a:rPr lang="en-US" dirty="0"/>
              <a:t>Importance/confidence rulers</a:t>
            </a:r>
          </a:p>
          <a:p>
            <a:r>
              <a:rPr lang="en-US" dirty="0"/>
              <a:t>Agenda Setting</a:t>
            </a:r>
          </a:p>
          <a:p>
            <a:r>
              <a:rPr lang="en-US" dirty="0"/>
              <a:t>Whirlwind Tour of MI Principles (including EPE)</a:t>
            </a:r>
          </a:p>
          <a:p>
            <a:r>
              <a:rPr lang="en-US" dirty="0"/>
              <a:t>Score the Trainer</a:t>
            </a:r>
          </a:p>
          <a:p>
            <a:r>
              <a:rPr lang="en-US" dirty="0"/>
              <a:t>BREAK</a:t>
            </a:r>
          </a:p>
          <a:p>
            <a:r>
              <a:rPr lang="en-US" dirty="0"/>
              <a:t>DARN CATS</a:t>
            </a:r>
          </a:p>
          <a:p>
            <a:r>
              <a:rPr lang="en-US" dirty="0"/>
              <a:t>Evaluate each other</a:t>
            </a:r>
          </a:p>
          <a:p>
            <a:r>
              <a:rPr lang="en-US" dirty="0"/>
              <a:t>What now?</a:t>
            </a:r>
          </a:p>
        </p:txBody>
      </p:sp>
    </p:spTree>
    <p:extLst>
      <p:ext uri="{BB962C8B-B14F-4D97-AF65-F5344CB8AC3E}">
        <p14:creationId xmlns:p14="http://schemas.microsoft.com/office/powerpoint/2010/main" val="199235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ECHO ONMH</a:t>
            </a:r>
          </a:p>
        </p:txBody>
      </p:sp>
      <p:sp>
        <p:nvSpPr>
          <p:cNvPr id="3" name="Slide Number Placeholder 2"/>
          <p:cNvSpPr>
            <a:spLocks noGrp="1"/>
          </p:cNvSpPr>
          <p:nvPr>
            <p:ph type="sldNum" sz="quarter" idx="12"/>
          </p:nvPr>
        </p:nvSpPr>
        <p:spPr/>
        <p:txBody>
          <a:bodyPr/>
          <a:lstStyle/>
          <a:p>
            <a:fld id="{7395BF2A-C319-4F29-873E-1ABED09E0044}" type="slidenum">
              <a:rPr lang="en-US" smtClean="0"/>
              <a:pPr/>
              <a:t>8</a:t>
            </a:fld>
            <a:endParaRPr lang="en-US"/>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14400" y="304800"/>
            <a:ext cx="10363200" cy="6248400"/>
          </a:xfrm>
          <a:prstGeom prst="rect">
            <a:avLst/>
          </a:prstGeom>
        </p:spPr>
      </p:pic>
    </p:spTree>
    <p:extLst>
      <p:ext uri="{BB962C8B-B14F-4D97-AF65-F5344CB8AC3E}">
        <p14:creationId xmlns:p14="http://schemas.microsoft.com/office/powerpoint/2010/main" val="1733206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000000"/>
                </a:solidFill>
                <a:ea typeface="+mj-ea"/>
                <a:cs typeface="+mj-cs"/>
              </a:rPr>
              <a:t>The Nature of Motivation</a:t>
            </a:r>
          </a:p>
        </p:txBody>
      </p:sp>
      <p:sp>
        <p:nvSpPr>
          <p:cNvPr id="19458" name="Content Placeholder 2"/>
          <p:cNvSpPr>
            <a:spLocks noGrp="1"/>
          </p:cNvSpPr>
          <p:nvPr>
            <p:ph sz="quarter" idx="4294967295"/>
          </p:nvPr>
        </p:nvSpPr>
        <p:spPr>
          <a:xfrm>
            <a:off x="4735049" y="1557340"/>
            <a:ext cx="4944257" cy="4338637"/>
          </a:xfrm>
        </p:spPr>
        <p:txBody>
          <a:bodyPr/>
          <a:lstStyle/>
          <a:p>
            <a:pPr marL="0" indent="0">
              <a:buNone/>
            </a:pPr>
            <a:r>
              <a:rPr lang="en-CA" dirty="0">
                <a:latin typeface="Calibri" charset="0"/>
              </a:rPr>
              <a:t>Discussion points:</a:t>
            </a:r>
          </a:p>
          <a:p>
            <a:endParaRPr lang="en-CA" dirty="0">
              <a:latin typeface="Calibri" charset="0"/>
            </a:endParaRPr>
          </a:p>
          <a:p>
            <a:endParaRPr lang="en-CA" dirty="0">
              <a:latin typeface="Calibri"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649" y="1700213"/>
            <a:ext cx="226314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525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cbe34f9a-145e-4c59-8751-9b24487f3bbb"/>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3691</Words>
  <Application>Microsoft Office PowerPoint</Application>
  <PresentationFormat>Widescreen</PresentationFormat>
  <Paragraphs>565</Paragraphs>
  <Slides>67</Slides>
  <Notes>35</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67</vt:i4>
      </vt:variant>
    </vt:vector>
  </HeadingPairs>
  <TitlesOfParts>
    <vt:vector size="82" baseType="lpstr">
      <vt:lpstr>ＭＳ Ｐゴシック</vt:lpstr>
      <vt:lpstr>Arial</vt:lpstr>
      <vt:lpstr>Calibri</vt:lpstr>
      <vt:lpstr>Calibri Light</vt:lpstr>
      <vt:lpstr>Century Gothic</vt:lpstr>
      <vt:lpstr>Comic Sans MS</vt:lpstr>
      <vt:lpstr>Georgia</vt:lpstr>
      <vt:lpstr>Palatino Linotype</vt:lpstr>
      <vt:lpstr>Rockwell</vt:lpstr>
      <vt:lpstr>Times New Roman</vt:lpstr>
      <vt:lpstr>Wingdings</vt:lpstr>
      <vt:lpstr>Zapf Dingbats</vt:lpstr>
      <vt:lpstr>Office Theme</vt:lpstr>
      <vt:lpstr>Elemental</vt:lpstr>
      <vt:lpstr>Photo Editor Photo</vt:lpstr>
      <vt:lpstr>Outline</vt:lpstr>
      <vt:lpstr>Quote</vt:lpstr>
      <vt:lpstr>Learning Objectives</vt:lpstr>
      <vt:lpstr>References </vt:lpstr>
      <vt:lpstr>What is MI?</vt:lpstr>
      <vt:lpstr>    Advanced Motivational Interviewing (thanks to Tim Guimond , Ketan Vegda, Carolynne Cooper, Tim Godden, etc. etc. etc </vt:lpstr>
      <vt:lpstr>OUTLINE</vt:lpstr>
      <vt:lpstr>PowerPoint Presentation</vt:lpstr>
      <vt:lpstr>The Nature of Motivation</vt:lpstr>
      <vt:lpstr>The Nature of Motivation</vt:lpstr>
      <vt:lpstr>The Nature of Motivation</vt:lpstr>
      <vt:lpstr>The Nature of Motivation</vt:lpstr>
      <vt:lpstr>The Nature of Motivation</vt:lpstr>
      <vt:lpstr>PowerPoint Presentation</vt:lpstr>
      <vt:lpstr>The Nature of Motivation</vt:lpstr>
      <vt:lpstr>Key Points</vt:lpstr>
      <vt:lpstr>What is MI?</vt:lpstr>
      <vt:lpstr>The Spirit of MI</vt:lpstr>
      <vt:lpstr>The Spirit of MI</vt:lpstr>
      <vt:lpstr>The Spirit of MI</vt:lpstr>
      <vt:lpstr>How does MI work?</vt:lpstr>
      <vt:lpstr>Four processes</vt:lpstr>
      <vt:lpstr>PowerPoint Presentation</vt:lpstr>
      <vt:lpstr>The Technical Skills</vt:lpstr>
      <vt:lpstr>Open Questions</vt:lpstr>
      <vt:lpstr>Affirmations</vt:lpstr>
      <vt:lpstr>Reflections</vt:lpstr>
      <vt:lpstr>Reflections</vt:lpstr>
      <vt:lpstr>Summaries</vt:lpstr>
      <vt:lpstr>Change Rulers  Importance, Confidence, Readiness</vt:lpstr>
      <vt:lpstr>PowerPoint Presentation</vt:lpstr>
      <vt:lpstr>PowerPoint Presentation</vt:lpstr>
      <vt:lpstr>Follow-up Questions</vt:lpstr>
      <vt:lpstr>PowerPoint Presentation</vt:lpstr>
      <vt:lpstr>PowerPoint Presentation</vt:lpstr>
      <vt:lpstr>A Theory of “Change Talk”</vt:lpstr>
      <vt:lpstr>Preparatory Change Talk</vt:lpstr>
      <vt:lpstr>Mobilizing Change Talk</vt:lpstr>
      <vt:lpstr>A Theory of “Change Talk”</vt:lpstr>
      <vt:lpstr>Informing Strategies</vt:lpstr>
      <vt:lpstr>Exercise: “The Expert”</vt:lpstr>
      <vt:lpstr>PowerPoint Presentation</vt:lpstr>
      <vt:lpstr>PowerPoint Presentation</vt:lpstr>
      <vt:lpstr>Elicit – Provide – Elicit</vt:lpstr>
      <vt:lpstr>PowerPoint Presentation</vt:lpstr>
      <vt:lpstr>For the Psychiatrist</vt:lpstr>
      <vt:lpstr>Eight Tasks in Learning MI</vt:lpstr>
      <vt:lpstr>Quality Improvement</vt:lpstr>
      <vt:lpstr>PowerPoint Presentation</vt:lpstr>
      <vt:lpstr>PowerPoint Presentation</vt:lpstr>
      <vt:lpstr>Training Summary</vt:lpstr>
      <vt:lpstr>MI Treatment Integrity (MITI 3.1*)</vt:lpstr>
      <vt:lpstr>MI Treatment Integrity (MITI 3.1)</vt:lpstr>
      <vt:lpstr>PowerPoint Presentation</vt:lpstr>
      <vt:lpstr>Take Home Messages</vt:lpstr>
      <vt:lpstr>Quiz</vt:lpstr>
      <vt:lpstr>Quiz</vt:lpstr>
      <vt:lpstr>Quiz</vt:lpstr>
      <vt:lpstr>Quiz</vt:lpstr>
      <vt:lpstr>Quiz</vt:lpstr>
      <vt:lpstr>Quiz</vt:lpstr>
      <vt:lpstr>References</vt:lpstr>
      <vt:lpstr>EXTRA</vt:lpstr>
      <vt:lpstr>Strategies for Evoking Change Talk</vt:lpstr>
      <vt:lpstr>Strategies for Evoking Change Talk</vt:lpstr>
      <vt:lpstr>Strategies for Evoking Change Talk</vt:lpstr>
      <vt:lpstr>Exercise 4: One thing I like about myself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Caudarella</dc:creator>
  <cp:lastModifiedBy>Lamba, Wiplove</cp:lastModifiedBy>
  <cp:revision>23</cp:revision>
  <dcterms:created xsi:type="dcterms:W3CDTF">2015-10-01T00:32:15Z</dcterms:created>
  <dcterms:modified xsi:type="dcterms:W3CDTF">2023-10-02T17:59:27Z</dcterms:modified>
</cp:coreProperties>
</file>